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Lst>
  <p:notesMasterIdLst>
    <p:notesMasterId r:id="rId21"/>
  </p:notesMasterIdLst>
  <p:sldIdLst>
    <p:sldId id="280" r:id="rId2"/>
    <p:sldId id="270" r:id="rId3"/>
    <p:sldId id="274" r:id="rId4"/>
    <p:sldId id="260" r:id="rId5"/>
    <p:sldId id="276" r:id="rId6"/>
    <p:sldId id="279" r:id="rId7"/>
    <p:sldId id="277" r:id="rId8"/>
    <p:sldId id="281" r:id="rId9"/>
    <p:sldId id="283" r:id="rId10"/>
    <p:sldId id="262" r:id="rId11"/>
    <p:sldId id="261" r:id="rId12"/>
    <p:sldId id="259" r:id="rId13"/>
    <p:sldId id="275" r:id="rId14"/>
    <p:sldId id="269" r:id="rId15"/>
    <p:sldId id="284" r:id="rId16"/>
    <p:sldId id="264" r:id="rId17"/>
    <p:sldId id="266" r:id="rId18"/>
    <p:sldId id="258" r:id="rId19"/>
    <p:sldId id="26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8395" autoAdjust="0"/>
    <p:restoredTop sz="94660"/>
  </p:normalViewPr>
  <p:slideViewPr>
    <p:cSldViewPr snapToGrid="0" snapToObjects="1">
      <p:cViewPr varScale="1">
        <p:scale>
          <a:sx n="88" d="100"/>
          <a:sy n="88" d="100"/>
        </p:scale>
        <p:origin x="-112" y="-144"/>
      </p:cViewPr>
      <p:guideLst>
        <p:guide orient="horz" pos="2160"/>
        <p:guide pos="2880"/>
      </p:guideLst>
    </p:cSldViewPr>
  </p:slideViewPr>
  <p:notesTextViewPr>
    <p:cViewPr>
      <p:scale>
        <a:sx n="100" d="100"/>
        <a:sy n="100" d="100"/>
      </p:scale>
      <p:origin x="0" y="0"/>
    </p:cViewPr>
  </p:notesTextViewPr>
  <p:sorterViewPr>
    <p:cViewPr>
      <p:scale>
        <a:sx n="167" d="100"/>
        <a:sy n="167" d="100"/>
      </p:scale>
      <p:origin x="0" y="4256"/>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A381F8-D501-0541-A80A-37432014F593}" type="datetimeFigureOut">
              <a:rPr lang="en-US" smtClean="0"/>
              <a:t>22-10-31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8357CC-1DAD-D443-BDEC-05CCEAF6530A}" type="slidenum">
              <a:rPr lang="en-US" smtClean="0"/>
              <a:t>‹#›</a:t>
            </a:fld>
            <a:endParaRPr lang="en-US"/>
          </a:p>
        </p:txBody>
      </p:sp>
    </p:spTree>
    <p:extLst>
      <p:ext uri="{BB962C8B-B14F-4D97-AF65-F5344CB8AC3E}">
        <p14:creationId xmlns:p14="http://schemas.microsoft.com/office/powerpoint/2010/main" val="13769110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overlayTitle.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779463" y="1597025"/>
            <a:ext cx="7583488" cy="1679575"/>
          </a:xfrm>
        </p:spPr>
        <p:txBody>
          <a:bodyPr anchor="b" anchorCtr="0"/>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79463" y="3276600"/>
            <a:ext cx="7583487" cy="1752600"/>
          </a:xfrm>
        </p:spPr>
        <p:txBody>
          <a:bodyPr/>
          <a:lstStyle>
            <a:lvl1pPr marL="0" indent="0" algn="ctr">
              <a:lnSpc>
                <a:spcPct val="110000"/>
              </a:lnSpc>
              <a:spcBef>
                <a:spcPts val="600"/>
              </a:spcBef>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22-10-31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0" name="Picture 9" descr="overlayBlank.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966787" y="838200"/>
            <a:ext cx="3474720" cy="1619250"/>
          </a:xfrm>
        </p:spPr>
        <p:txBody>
          <a:bodyPr vert="horz" lIns="91440" tIns="45720" rIns="91440" bIns="45720" rtlCol="0" anchor="b">
            <a:noAutofit/>
          </a:bodyPr>
          <a:lstStyle>
            <a:lvl1pPr algn="ctr" defTabSz="914400" rtl="0" eaLnBrk="1" latinLnBrk="0" hangingPunct="1">
              <a:lnSpc>
                <a:spcPct val="95000"/>
              </a:lnSpc>
              <a:spcBef>
                <a:spcPct val="0"/>
              </a:spcBef>
              <a:buNone/>
              <a:defRPr lang="en-US" sz="3000" b="1" kern="1200" dirty="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727892" y="838200"/>
            <a:ext cx="3474720" cy="4572000"/>
          </a:xfrm>
          <a:prstGeom prst="roundRect">
            <a:avLst>
              <a:gd name="adj" fmla="val 10888"/>
            </a:avLst>
          </a:prstGeom>
          <a:solidFill>
            <a:schemeClr val="bg1">
              <a:lumMod val="75000"/>
            </a:schemeClr>
          </a:solidFill>
          <a:effectLst>
            <a:reflection blurRad="6350" stA="20000" endA="300" endPos="25500" dist="50800" dir="5400000" sy="-100000" algn="bl" rotWithShape="0"/>
          </a:effectLst>
        </p:spPr>
        <p:txBody>
          <a:bodyPr>
            <a:normAutofit/>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966787" y="2474258"/>
            <a:ext cx="3474720" cy="2743200"/>
          </a:xfrm>
        </p:spPr>
        <p:txBody>
          <a:bodyPr vert="horz" lIns="91440" tIns="45720" rIns="91440" bIns="45720" rtlCol="0">
            <a:normAutofit/>
          </a:bodyPr>
          <a:lstStyle>
            <a:lvl1pPr marL="0" indent="0" algn="ctr">
              <a:lnSpc>
                <a:spcPct val="110000"/>
              </a:lnSpc>
              <a:spcBef>
                <a:spcPts val="600"/>
              </a:spcBef>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spcAft>
                <a:spcPts val="0"/>
              </a:spcAft>
              <a:buSzPct val="9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22-10-31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sp>
        <p:nvSpPr>
          <p:cNvPr id="2" name="Title 1"/>
          <p:cNvSpPr>
            <a:spLocks noGrp="1"/>
          </p:cNvSpPr>
          <p:nvPr>
            <p:ph type="title"/>
          </p:nvPr>
        </p:nvSpPr>
        <p:spPr>
          <a:xfrm>
            <a:off x="779463" y="89647"/>
            <a:ext cx="7583488"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22-10-31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
        <p:nvSpPr>
          <p:cNvPr id="8" name="Text Placeholder 3"/>
          <p:cNvSpPr>
            <a:spLocks noGrp="1"/>
          </p:cNvSpPr>
          <p:nvPr>
            <p:ph type="body" sz="half" idx="2"/>
          </p:nvPr>
        </p:nvSpPr>
        <p:spPr>
          <a:xfrm>
            <a:off x="779463" y="1371600"/>
            <a:ext cx="7583488" cy="1371600"/>
          </a:xfrm>
        </p:spPr>
        <p:txBody>
          <a:bodyPr vert="horz" lIns="91440" tIns="45720" rIns="91440" bIns="45720" rtlCol="0">
            <a:normAutofit/>
          </a:bodyPr>
          <a:lstStyle>
            <a:lvl1pPr marL="0" indent="0" algn="ctr">
              <a:lnSpc>
                <a:spcPct val="110000"/>
              </a:lnSpc>
              <a:spcBef>
                <a:spcPts val="600"/>
              </a:spcBef>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spcAft>
                <a:spcPts val="0"/>
              </a:spcAft>
              <a:buSzPct val="90000"/>
              <a:buFont typeface="Wingdings" pitchFamily="2" charset="2"/>
              <a:buNone/>
            </a:pPr>
            <a:r>
              <a:rPr lang="en-US" dirty="0" smtClean="0"/>
              <a:t>Click to edit Master text styles</a:t>
            </a:r>
          </a:p>
        </p:txBody>
      </p:sp>
      <p:sp>
        <p:nvSpPr>
          <p:cNvPr id="9" name="Picture Placeholder 2"/>
          <p:cNvSpPr>
            <a:spLocks noGrp="1"/>
          </p:cNvSpPr>
          <p:nvPr>
            <p:ph type="pic" idx="1"/>
          </p:nvPr>
        </p:nvSpPr>
        <p:spPr>
          <a:xfrm>
            <a:off x="2514600" y="2743200"/>
            <a:ext cx="4114800" cy="2819400"/>
          </a:xfrm>
          <a:prstGeom prst="roundRect">
            <a:avLst>
              <a:gd name="adj" fmla="val 10888"/>
            </a:avLst>
          </a:prstGeom>
          <a:solidFill>
            <a:schemeClr val="bg1">
              <a:lumMod val="75000"/>
            </a:schemeClr>
          </a:solidFill>
          <a:effectLst>
            <a:reflection blurRad="6350" stA="20000" endA="300" endPos="38500" dist="50800" dir="5400000" sy="-100000" algn="bl" rotWithShape="0"/>
          </a:effectLst>
        </p:spPr>
        <p:txBody>
          <a:bodyPr>
            <a:normAutofit/>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marL="365760" indent="-365760">
              <a:defRPr/>
            </a:lvl1pPr>
            <a:lvl2pPr marL="731520" indent="-365760">
              <a:defRPr/>
            </a:lvl2pPr>
            <a:lvl3pPr marL="1097280" indent="-365760">
              <a:defRPr/>
            </a:lvl3pPr>
            <a:lvl4pPr marL="1463040" indent="-365760">
              <a:defRPr/>
            </a:lvl4pPr>
            <a:lvl5pPr marL="1828800" indent="-365760">
              <a:defRPr/>
            </a:lvl5pPr>
            <a:lvl6pPr marL="2194560" indent="-365760">
              <a:defRPr/>
            </a:lvl6pPr>
            <a:lvl7pPr marL="2560320" indent="-365760">
              <a:defRPr/>
            </a:lvl7pPr>
            <a:lvl8pPr marL="2926080" indent="-365760">
              <a:defRPr/>
            </a:lvl8pPr>
            <a:lvl9pPr marL="3291840" indent="-365760">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22-10-31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7" name="Picture 6" descr="overlayVertical.png"/>
          <p:cNvPicPr>
            <a:picLocks noChangeAspect="1"/>
          </p:cNvPicPr>
          <p:nvPr/>
        </p:nvPicPr>
        <p:blipFill>
          <a:blip r:embed="rId2"/>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7239000" y="838200"/>
            <a:ext cx="1676400" cy="5053013"/>
          </a:xfrm>
        </p:spPr>
        <p:txBody>
          <a:bodyPr vert="eaVert"/>
          <a:lstStyle>
            <a:lvl1pPr>
              <a:defRPr sz="36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9462" y="838200"/>
            <a:ext cx="6019800" cy="5053013"/>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22-10-31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22-10-31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picTx" preserve="1">
  <p:cSld name="Title Slide with Picture">
    <p:spTree>
      <p:nvGrpSpPr>
        <p:cNvPr id="1" name=""/>
        <p:cNvGrpSpPr/>
        <p:nvPr/>
      </p:nvGrpSpPr>
      <p:grpSpPr>
        <a:xfrm>
          <a:off x="0" y="0"/>
          <a:ext cx="0" cy="0"/>
          <a:chOff x="0" y="0"/>
          <a:chExt cx="0" cy="0"/>
        </a:xfrm>
      </p:grpSpPr>
      <p:pic>
        <p:nvPicPr>
          <p:cNvPr id="9" name="Picture 8" descr="overlayText.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781812" y="3254188"/>
            <a:ext cx="7580376" cy="1685365"/>
          </a:xfrm>
        </p:spPr>
        <p:txBody>
          <a:bodyPr vert="horz" lIns="91440" tIns="45720" rIns="91440" bIns="45720" rtlCol="0" anchor="b" anchorCtr="0">
            <a:noAutofit/>
          </a:bodyPr>
          <a:lstStyle>
            <a:lvl1pPr algn="ctr" defTabSz="914400" rtl="0" eaLnBrk="1" latinLnBrk="0" hangingPunct="1">
              <a:lnSpc>
                <a:spcPct val="95000"/>
              </a:lnSpc>
              <a:spcBef>
                <a:spcPct val="0"/>
              </a:spcBef>
              <a:buNone/>
              <a:defRPr lang="en-US" sz="5400" b="1" kern="120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514600" y="457200"/>
            <a:ext cx="4114800" cy="2743200"/>
          </a:xfrm>
          <a:prstGeom prst="roundRect">
            <a:avLst>
              <a:gd name="adj" fmla="val 10888"/>
            </a:avLst>
          </a:prstGeom>
          <a:solidFill>
            <a:schemeClr val="bg1">
              <a:lumMod val="75000"/>
            </a:schemeClr>
          </a:solidFill>
          <a:effectLst>
            <a:reflection blurRad="6350" stA="20000" endA="300" endPos="38500" dist="50800" dir="5400000" sy="-100000" algn="bl" rotWithShape="0"/>
          </a:effectLst>
        </p:spPr>
        <p:txBody>
          <a:bodyPr>
            <a:normAutofit/>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781812" y="4953000"/>
            <a:ext cx="7580376" cy="914400"/>
          </a:xfrm>
        </p:spPr>
        <p:txBody>
          <a:bodyPr>
            <a:normAutofit/>
          </a:bodyPr>
          <a:lstStyle>
            <a:lvl1pPr marL="0" indent="0" algn="ctr">
              <a:spcBef>
                <a:spcPts val="300"/>
              </a:spcBef>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22-10-31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overlayBlank.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806450" y="1627188"/>
            <a:ext cx="7580376" cy="1682496"/>
          </a:xfrm>
        </p:spPr>
        <p:txBody>
          <a:bodyPr vert="horz" lIns="91440" tIns="45720" rIns="91440" bIns="45720" rtlCol="0" anchor="b" anchorCtr="0">
            <a:noAutofit/>
          </a:bodyPr>
          <a:lstStyle>
            <a:lvl1pPr algn="ctr" defTabSz="914400" rtl="0" eaLnBrk="1" latinLnBrk="0" hangingPunct="1">
              <a:lnSpc>
                <a:spcPct val="95000"/>
              </a:lnSpc>
              <a:spcBef>
                <a:spcPct val="0"/>
              </a:spcBef>
              <a:buNone/>
              <a:defRPr lang="en-US" sz="4400" b="1" kern="1200" dirty="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806450" y="3309411"/>
            <a:ext cx="7580376" cy="1755648"/>
          </a:xfrm>
        </p:spPr>
        <p:txBody>
          <a:bodyPr vert="horz" lIns="91440" tIns="45720" rIns="91440" bIns="45720" rtlCol="0">
            <a:normAutofit/>
          </a:bodyPr>
          <a:lstStyle>
            <a:lvl1pPr marL="0" indent="0" algn="ctr" defTabSz="914400" rtl="0" eaLnBrk="1" latinLnBrk="0" hangingPunct="1">
              <a:lnSpc>
                <a:spcPct val="110000"/>
              </a:lnSpc>
              <a:spcBef>
                <a:spcPts val="600"/>
              </a:spcBef>
              <a:spcAft>
                <a:spcPts val="0"/>
              </a:spcAft>
              <a:buSzPct val="90000"/>
              <a:buFont typeface="Wingdings" pitchFamily="2" charset="2"/>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22-10-31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66788" y="1600200"/>
            <a:ext cx="3529584" cy="4288536"/>
          </a:xfrm>
        </p:spPr>
        <p:txBody>
          <a:bodyPr>
            <a:normAutofit/>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defRPr sz="1800"/>
            </a:lvl6pPr>
            <a:lvl7pPr marL="1603375" indent="-231775">
              <a:defRPr sz="1800"/>
            </a:lvl7pPr>
            <a:lvl8pPr marL="1828800" indent="-231775">
              <a:defRPr sz="1800"/>
            </a:lvl8pPr>
            <a:lvl9pPr marL="2060575" indent="-231775">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4" name="Content Placeholder 3"/>
          <p:cNvSpPr>
            <a:spLocks noGrp="1"/>
          </p:cNvSpPr>
          <p:nvPr>
            <p:ph sz="half" idx="2"/>
          </p:nvPr>
        </p:nvSpPr>
        <p:spPr>
          <a:xfrm>
            <a:off x="4648200" y="1600200"/>
            <a:ext cx="3529584" cy="4288536"/>
          </a:xfrm>
        </p:spPr>
        <p:txBody>
          <a:bodyPr>
            <a:normAutofit/>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defRPr sz="1800"/>
            </a:lvl6pPr>
            <a:lvl7pPr marL="1603375" indent="-231775">
              <a:defRPr sz="1800"/>
            </a:lvl7pPr>
            <a:lvl8pPr marL="1828800" indent="-231775">
              <a:defRPr sz="1800"/>
            </a:lvl8pPr>
            <a:lvl9pPr marL="2060575" indent="-231775">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smtClean="0"/>
              <a:pPr/>
              <a:t>22-10-31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66216" y="1272988"/>
            <a:ext cx="3529584" cy="879475"/>
          </a:xfrm>
        </p:spPr>
        <p:txBody>
          <a:bodyPr anchor="b" anchorCtr="0">
            <a:noAutofit/>
          </a:bodyPr>
          <a:lstStyle>
            <a:lvl1pPr marL="0" indent="0" algn="ctr">
              <a:spcBef>
                <a:spcPts val="0"/>
              </a:spcBef>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966216" y="2174875"/>
            <a:ext cx="3529584" cy="3716338"/>
          </a:xfrm>
        </p:spPr>
        <p:txBody>
          <a:bodyPr>
            <a:normAutofit/>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tabLst/>
              <a:defRPr sz="1800"/>
            </a:lvl6pPr>
            <a:lvl7pPr marL="1603375" indent="-231775">
              <a:tabLst/>
              <a:defRPr sz="1800"/>
            </a:lvl7pPr>
            <a:lvl8pPr marL="1828800" indent="-231775">
              <a:tabLst/>
              <a:defRPr sz="1800"/>
            </a:lvl8pPr>
            <a:lvl9pPr marL="2060575" indent="-231775">
              <a:tabLst/>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5" name="Text Placeholder 4"/>
          <p:cNvSpPr>
            <a:spLocks noGrp="1"/>
          </p:cNvSpPr>
          <p:nvPr>
            <p:ph type="body" sz="quarter" idx="3"/>
          </p:nvPr>
        </p:nvSpPr>
        <p:spPr>
          <a:xfrm>
            <a:off x="4645025" y="1272988"/>
            <a:ext cx="3529584" cy="879475"/>
          </a:xfrm>
        </p:spPr>
        <p:txBody>
          <a:bodyPr anchor="b" anchorCtr="0">
            <a:noAutofit/>
          </a:bodyPr>
          <a:lstStyle>
            <a:lvl1pPr marL="0" indent="0" algn="ctr">
              <a:spcBef>
                <a:spcPts val="0"/>
              </a:spcBef>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3529584" cy="3716338"/>
          </a:xfrm>
        </p:spPr>
        <p:txBody>
          <a:bodyPr>
            <a:noAutofit/>
          </a:bodyPr>
          <a:lstStyle>
            <a:lvl1pPr marL="2317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2pPr>
            <a:lvl3pPr marL="6889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3pPr>
            <a:lvl4pPr marL="9144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4pPr>
            <a:lvl5pPr marL="11461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5pPr>
            <a:lvl6pPr marL="13716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6pPr>
            <a:lvl7pPr marL="16033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7pPr>
            <a:lvl8pPr marL="18288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8pPr>
            <a:lvl9pPr marL="2060575" indent="-231775" algn="l" defTabSz="914400" rtl="0" eaLnBrk="1" latinLnBrk="0" hangingPunct="1">
              <a:buSzPct val="90000"/>
              <a:buFont typeface="Wingdings" pitchFamily="2" charset="2"/>
              <a:defRPr lang="en-US" sz="1800" kern="1200" dirty="0">
                <a:solidFill>
                  <a:schemeClr val="bg1"/>
                </a:solidFill>
                <a:effectLst>
                  <a:outerShdw blurRad="101600" dist="12700" dir="3600000" algn="tl" rotWithShape="0">
                    <a:prstClr val="black">
                      <a:alpha val="30000"/>
                    </a:prstClr>
                  </a:outerShdw>
                </a:effectLst>
                <a:latin typeface="+mn-lt"/>
                <a:ea typeface="+mn-ea"/>
                <a:cs typeface="+mn-cs"/>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smtClean="0"/>
              <a:pPr/>
              <a:t>22-10-31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smtClean="0"/>
              <a:pPr/>
              <a:t>22-10-31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5" name="Picture 4" descr="overlayBlank.pn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8E36636D-D922-432D-A958-524484B5923D}" type="datetimeFigureOut">
              <a:rPr lang="en-US" smtClean="0"/>
              <a:pPr/>
              <a:t>22-10-31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9" name="Picture 8" descr="overlayBlank.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966787" y="838200"/>
            <a:ext cx="3474720" cy="1619250"/>
          </a:xfrm>
        </p:spPr>
        <p:txBody>
          <a:bodyPr vert="horz" lIns="91440" tIns="45720" rIns="91440" bIns="45720" rtlCol="0" anchor="b">
            <a:noAutofit/>
          </a:bodyPr>
          <a:lstStyle>
            <a:lvl1pPr algn="ctr" defTabSz="914400" rtl="0" eaLnBrk="1" latinLnBrk="0" hangingPunct="1">
              <a:lnSpc>
                <a:spcPct val="95000"/>
              </a:lnSpc>
              <a:spcBef>
                <a:spcPct val="0"/>
              </a:spcBef>
              <a:buNone/>
              <a:defRPr lang="en-US" sz="3000" b="1" kern="1200" dirty="0" smtClean="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Content Placeholder 2"/>
          <p:cNvSpPr>
            <a:spLocks noGrp="1"/>
          </p:cNvSpPr>
          <p:nvPr>
            <p:ph idx="1"/>
          </p:nvPr>
        </p:nvSpPr>
        <p:spPr>
          <a:xfrm>
            <a:off x="4727892" y="838200"/>
            <a:ext cx="3474720" cy="4572000"/>
          </a:xfrm>
        </p:spPr>
        <p:txBody>
          <a:bodyPr>
            <a:normAutofit/>
          </a:bodyPr>
          <a:lstStyle>
            <a:lvl1pPr marL="282575" indent="-282575">
              <a:defRPr sz="2400"/>
            </a:lvl1pPr>
            <a:lvl2pPr marL="573088" indent="-282575">
              <a:defRPr sz="2200"/>
            </a:lvl2pPr>
            <a:lvl3pPr marL="855663" indent="-282575">
              <a:defRPr sz="2000"/>
            </a:lvl3pPr>
            <a:lvl4pPr marL="1146175" indent="-282575">
              <a:defRPr sz="1800"/>
            </a:lvl4pPr>
            <a:lvl5pPr marL="1430338" indent="-282575">
              <a:defRPr sz="1800"/>
            </a:lvl5pPr>
            <a:lvl6pPr marL="1712913" indent="-282575">
              <a:defRPr sz="1800"/>
            </a:lvl6pPr>
            <a:lvl7pPr marL="2003425" indent="-282575">
              <a:defRPr sz="1800"/>
            </a:lvl7pPr>
            <a:lvl8pPr marL="2286000" indent="-282575">
              <a:defRPr sz="1800"/>
            </a:lvl8pPr>
            <a:lvl9pPr marL="2568575" indent="-282575">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4" name="Text Placeholder 3"/>
          <p:cNvSpPr>
            <a:spLocks noGrp="1"/>
          </p:cNvSpPr>
          <p:nvPr>
            <p:ph type="body" sz="half" idx="2"/>
          </p:nvPr>
        </p:nvSpPr>
        <p:spPr>
          <a:xfrm>
            <a:off x="966787" y="2474258"/>
            <a:ext cx="3474720" cy="2743200"/>
          </a:xfrm>
        </p:spPr>
        <p:txBody>
          <a:bodyPr vert="horz" lIns="91440" tIns="45720" rIns="91440" bIns="45720" rtlCol="0">
            <a:normAutofit/>
          </a:bodyPr>
          <a:lstStyle>
            <a:lvl1pPr marL="0" indent="0" algn="ctr">
              <a:lnSpc>
                <a:spcPct val="110000"/>
              </a:lnSpc>
              <a:spcBef>
                <a:spcPts val="600"/>
              </a:spcBef>
              <a:buNone/>
              <a:defRPr lang="en-US" sz="1800" kern="120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spcAft>
                <a:spcPts val="0"/>
              </a:spcAft>
              <a:buSzPct val="90000"/>
              <a:buFont typeface="Wingdings" pitchFamily="2" charset="2"/>
              <a:buNone/>
            </a:pPr>
            <a:r>
              <a:rPr lang="en-US" dirty="0"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22-10-31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overlayText.png"/>
          <p:cNvPicPr>
            <a:picLocks noChangeAspect="1"/>
          </p:cNvPicPr>
          <p:nvPr/>
        </p:nvPicPr>
        <p:blipFill>
          <a:blip r:embed="rId15"/>
          <a:stretch>
            <a:fillRect/>
          </a:stretch>
        </p:blipFill>
        <p:spPr>
          <a:xfrm>
            <a:off x="0" y="0"/>
            <a:ext cx="9144000" cy="6858000"/>
          </a:xfrm>
          <a:prstGeom prst="rect">
            <a:avLst/>
          </a:prstGeom>
        </p:spPr>
      </p:pic>
      <p:sp>
        <p:nvSpPr>
          <p:cNvPr id="2" name="Title Placeholder 1"/>
          <p:cNvSpPr>
            <a:spLocks noGrp="1"/>
          </p:cNvSpPr>
          <p:nvPr>
            <p:ph type="title"/>
          </p:nvPr>
        </p:nvSpPr>
        <p:spPr>
          <a:xfrm>
            <a:off x="779463" y="89647"/>
            <a:ext cx="7583488"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955675" y="1600200"/>
            <a:ext cx="7232650" cy="429101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4" name="Date Placeholder 3"/>
          <p:cNvSpPr>
            <a:spLocks noGrp="1"/>
          </p:cNvSpPr>
          <p:nvPr>
            <p:ph type="dt" sz="half" idx="2"/>
          </p:nvPr>
        </p:nvSpPr>
        <p:spPr>
          <a:xfrm>
            <a:off x="5486400" y="6172200"/>
            <a:ext cx="3200400" cy="365125"/>
          </a:xfrm>
          <a:prstGeom prst="rect">
            <a:avLst/>
          </a:prstGeom>
        </p:spPr>
        <p:txBody>
          <a:bodyPr vert="horz" lIns="91440" tIns="45720" rIns="91440" bIns="45720" rtlCol="0" anchor="ctr"/>
          <a:lstStyle>
            <a:lvl1pPr algn="r">
              <a:defRPr sz="1000" b="1">
                <a:solidFill>
                  <a:schemeClr val="bg1"/>
                </a:solidFill>
              </a:defRPr>
            </a:lvl1pPr>
          </a:lstStyle>
          <a:p>
            <a:fld id="{8E36636D-D922-432D-A958-524484B5923D}" type="datetimeFigureOut">
              <a:rPr lang="en-US" smtClean="0"/>
              <a:pPr/>
              <a:t>22-10-31</a:t>
            </a:fld>
            <a:endParaRPr lang="en-US"/>
          </a:p>
        </p:txBody>
      </p:sp>
      <p:sp>
        <p:nvSpPr>
          <p:cNvPr id="5" name="Footer Placeholder 4"/>
          <p:cNvSpPr>
            <a:spLocks noGrp="1"/>
          </p:cNvSpPr>
          <p:nvPr>
            <p:ph type="ftr" sz="quarter" idx="3"/>
          </p:nvPr>
        </p:nvSpPr>
        <p:spPr>
          <a:xfrm>
            <a:off x="457200" y="6172200"/>
            <a:ext cx="3200400" cy="365125"/>
          </a:xfrm>
          <a:prstGeom prst="rect">
            <a:avLst/>
          </a:prstGeom>
        </p:spPr>
        <p:txBody>
          <a:bodyPr vert="horz" lIns="91440" tIns="45720" rIns="91440" bIns="45720" rtlCol="0" anchor="ctr"/>
          <a:lstStyle>
            <a:lvl1pPr algn="l">
              <a:defRPr sz="1000" b="1">
                <a:solidFill>
                  <a:schemeClr val="bg1"/>
                </a:solidFill>
              </a:defRPr>
            </a:lvl1pPr>
          </a:lstStyle>
          <a:p>
            <a:endParaRPr lang="en-US"/>
          </a:p>
        </p:txBody>
      </p:sp>
      <p:sp>
        <p:nvSpPr>
          <p:cNvPr id="6" name="Slide Number Placeholder 5"/>
          <p:cNvSpPr>
            <a:spLocks noGrp="1"/>
          </p:cNvSpPr>
          <p:nvPr>
            <p:ph type="sldNum" sz="quarter" idx="4"/>
          </p:nvPr>
        </p:nvSpPr>
        <p:spPr>
          <a:xfrm>
            <a:off x="4305300" y="6172200"/>
            <a:ext cx="533400" cy="365125"/>
          </a:xfrm>
          <a:prstGeom prst="rect">
            <a:avLst/>
          </a:prstGeom>
        </p:spPr>
        <p:txBody>
          <a:bodyPr vert="horz" lIns="91440" tIns="45720" rIns="91440" bIns="45720" rtlCol="0" anchor="ctr"/>
          <a:lstStyle>
            <a:lvl1pPr algn="ctr">
              <a:defRPr sz="1000" b="1">
                <a:solidFill>
                  <a:schemeClr val="bg1"/>
                </a:solidFill>
              </a:defRPr>
            </a:lvl1pPr>
          </a:lstStyle>
          <a:p>
            <a:fld id="{DF28FB93-0A08-4E7D-8E63-9EFA29F1E0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2" r:id="rId12"/>
    <p:sldLayoutId id="2147483883" r:id="rId13"/>
  </p:sldLayoutIdLst>
  <p:txStyles>
    <p:titleStyle>
      <a:lvl1pPr algn="ctr" defTabSz="914400" rtl="0" eaLnBrk="1" latinLnBrk="0" hangingPunct="1">
        <a:lnSpc>
          <a:spcPct val="95000"/>
        </a:lnSpc>
        <a:spcBef>
          <a:spcPct val="0"/>
        </a:spcBef>
        <a:buNone/>
        <a:defRPr sz="4800" b="1" kern="1200">
          <a:solidFill>
            <a:schemeClr val="bg1"/>
          </a:solidFill>
          <a:effectLst>
            <a:outerShdw blurRad="101600" dist="12700" dir="3600000" algn="tl" rotWithShape="0">
              <a:prstClr val="black">
                <a:alpha val="30000"/>
              </a:prstClr>
            </a:outerShdw>
          </a:effectLst>
          <a:latin typeface="+mj-lt"/>
          <a:ea typeface="+mj-ea"/>
          <a:cs typeface="+mj-cs"/>
        </a:defRPr>
      </a:lvl1pPr>
    </p:titleStyle>
    <p:bodyStyle>
      <a:lvl1pPr marL="457200" indent="-457200" algn="l" defTabSz="914400" rtl="0" eaLnBrk="1" latinLnBrk="0" hangingPunct="1">
        <a:spcBef>
          <a:spcPts val="2000"/>
        </a:spcBef>
        <a:spcAft>
          <a:spcPts val="0"/>
        </a:spcAft>
        <a:buSzPct val="90000"/>
        <a:buFont typeface="Wingdings" pitchFamily="2" charset="2"/>
        <a:buChar char=""/>
        <a:defRPr sz="2400" kern="1200">
          <a:solidFill>
            <a:schemeClr val="bg1"/>
          </a:solidFill>
          <a:effectLst>
            <a:outerShdw blurRad="101600" dist="12700" dir="3600000" algn="tl" rotWithShape="0">
              <a:prstClr val="black">
                <a:alpha val="30000"/>
              </a:prstClr>
            </a:outerShdw>
          </a:effectLst>
          <a:latin typeface="+mn-lt"/>
          <a:ea typeface="+mn-ea"/>
          <a:cs typeface="+mn-cs"/>
        </a:defRPr>
      </a:lvl1pPr>
      <a:lvl2pPr marL="914400" indent="-457200" algn="l" defTabSz="914400" rtl="0" eaLnBrk="1" latinLnBrk="0" hangingPunct="1">
        <a:spcBef>
          <a:spcPts val="1000"/>
        </a:spcBef>
        <a:spcAft>
          <a:spcPts val="0"/>
        </a:spcAft>
        <a:buSzPct val="90000"/>
        <a:buFont typeface="Wingdings" pitchFamily="2" charset="2"/>
        <a:buChar char=""/>
        <a:defRPr sz="2200" kern="1200">
          <a:solidFill>
            <a:schemeClr val="bg1"/>
          </a:solidFill>
          <a:effectLst>
            <a:outerShdw blurRad="101600" dist="12700" dir="3600000" algn="tl" rotWithShape="0">
              <a:prstClr val="black">
                <a:alpha val="30000"/>
              </a:prstClr>
            </a:outerShdw>
          </a:effectLst>
          <a:latin typeface="+mn-lt"/>
          <a:ea typeface="+mn-ea"/>
          <a:cs typeface="+mn-cs"/>
        </a:defRPr>
      </a:lvl2pPr>
      <a:lvl3pPr marL="1371600" indent="-457200" algn="l" defTabSz="914400" rtl="0" eaLnBrk="1" latinLnBrk="0" hangingPunct="1">
        <a:spcBef>
          <a:spcPts val="1000"/>
        </a:spcBef>
        <a:spcAft>
          <a:spcPts val="0"/>
        </a:spcAft>
        <a:buSzPct val="90000"/>
        <a:buFont typeface="Wingdings" pitchFamily="2" charset="2"/>
        <a:buChar char=""/>
        <a:defRPr sz="2000" kern="1200">
          <a:solidFill>
            <a:schemeClr val="bg1"/>
          </a:solidFill>
          <a:effectLst>
            <a:outerShdw blurRad="101600" dist="12700" dir="3600000" algn="tl" rotWithShape="0">
              <a:prstClr val="black">
                <a:alpha val="30000"/>
              </a:prstClr>
            </a:outerShdw>
          </a:effectLst>
          <a:latin typeface="+mn-lt"/>
          <a:ea typeface="+mn-ea"/>
          <a:cs typeface="+mn-cs"/>
        </a:defRPr>
      </a:lvl3pPr>
      <a:lvl4pPr marL="1828800" indent="-457200" algn="l" defTabSz="914400" rtl="0" eaLnBrk="1" latinLnBrk="0" hangingPunct="1">
        <a:spcBef>
          <a:spcPts val="1000"/>
        </a:spcBef>
        <a:spcAft>
          <a:spcPts val="0"/>
        </a:spcAft>
        <a:buSzPct val="90000"/>
        <a:buFont typeface="Wingdings" pitchFamily="2" charset="2"/>
        <a:buChar char=""/>
        <a:defRPr sz="1800" kern="1200">
          <a:solidFill>
            <a:schemeClr val="bg1"/>
          </a:solidFill>
          <a:effectLst>
            <a:outerShdw blurRad="101600" dist="12700" dir="3600000" algn="tl" rotWithShape="0">
              <a:prstClr val="black">
                <a:alpha val="30000"/>
              </a:prstClr>
            </a:outerShdw>
          </a:effectLst>
          <a:latin typeface="+mn-lt"/>
          <a:ea typeface="+mn-ea"/>
          <a:cs typeface="+mn-cs"/>
        </a:defRPr>
      </a:lvl4pPr>
      <a:lvl5pPr marL="2286000" indent="-457200" algn="l" defTabSz="914400" rtl="0" eaLnBrk="1" latinLnBrk="0" hangingPunct="1">
        <a:spcBef>
          <a:spcPts val="1000"/>
        </a:spcBef>
        <a:spcAft>
          <a:spcPts val="0"/>
        </a:spcAft>
        <a:buSzPct val="90000"/>
        <a:buFont typeface="Wingdings" pitchFamily="2" charset="2"/>
        <a:buChar char=""/>
        <a:defRPr sz="1800" kern="1200">
          <a:solidFill>
            <a:schemeClr val="bg1"/>
          </a:solidFill>
          <a:effectLst>
            <a:outerShdw blurRad="101600" dist="12700" dir="3600000" algn="tl" rotWithShape="0">
              <a:prstClr val="black">
                <a:alpha val="30000"/>
              </a:prstClr>
            </a:outerShdw>
          </a:effectLst>
          <a:latin typeface="+mn-lt"/>
          <a:ea typeface="+mn-ea"/>
          <a:cs typeface="+mn-cs"/>
        </a:defRPr>
      </a:lvl5pPr>
      <a:lvl6pPr marL="2743200" indent="-457200" algn="l" defTabSz="914400" rtl="0" eaLnBrk="1" latinLnBrk="0" hangingPunct="1">
        <a:spcBef>
          <a:spcPts val="1000"/>
        </a:spcBef>
        <a:buSzPct val="90000"/>
        <a:buFont typeface="Wingdings" pitchFamily="2" charset="2"/>
        <a:buChar char="{"/>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6pPr>
      <a:lvl7pPr marL="3200400" indent="-457200" algn="l" defTabSz="914400" rtl="0" eaLnBrk="1" latinLnBrk="0" hangingPunct="1">
        <a:spcBef>
          <a:spcPts val="1000"/>
        </a:spcBef>
        <a:buSzPct val="90000"/>
        <a:buFont typeface="Wingdings" pitchFamily="2" charset="2"/>
        <a:buChar char="|"/>
        <a:defRPr lang="en-US" sz="1800" kern="1200" baseline="0" dirty="0" smtClean="0">
          <a:solidFill>
            <a:schemeClr val="bg1"/>
          </a:solidFill>
          <a:effectLst>
            <a:outerShdw blurRad="101600" dist="12700" dir="3600000" algn="tl" rotWithShape="0">
              <a:prstClr val="black">
                <a:alpha val="30000"/>
              </a:prstClr>
            </a:outerShdw>
          </a:effectLst>
          <a:latin typeface="+mn-lt"/>
          <a:ea typeface="+mn-ea"/>
          <a:cs typeface="+mn-cs"/>
        </a:defRPr>
      </a:lvl7pPr>
      <a:lvl8pPr marL="3657600" indent="-457200" algn="l" defTabSz="914400" rtl="0" eaLnBrk="1" latinLnBrk="0" hangingPunct="1">
        <a:spcBef>
          <a:spcPts val="1000"/>
        </a:spcBef>
        <a:buSzPct val="90000"/>
        <a:buFont typeface="Wingdings" pitchFamily="2" charset="2"/>
        <a:buChar char="{"/>
        <a:defRPr lang="en-US" sz="1800" kern="1200" baseline="0" dirty="0" smtClean="0">
          <a:solidFill>
            <a:schemeClr val="bg1"/>
          </a:solidFill>
          <a:effectLst>
            <a:outerShdw blurRad="101600" dist="12700" dir="3600000" algn="tl" rotWithShape="0">
              <a:prstClr val="black">
                <a:alpha val="30000"/>
              </a:prstClr>
            </a:outerShdw>
          </a:effectLst>
          <a:latin typeface="+mn-lt"/>
          <a:ea typeface="+mn-ea"/>
          <a:cs typeface="+mn-cs"/>
        </a:defRPr>
      </a:lvl8pPr>
      <a:lvl9pPr marL="4114800" indent="-457200" algn="l" defTabSz="914400" rtl="0" eaLnBrk="1" latinLnBrk="0" hangingPunct="1">
        <a:spcBef>
          <a:spcPts val="1000"/>
        </a:spcBef>
        <a:buSzPct val="90000"/>
        <a:buFont typeface="Wingdings" pitchFamily="2" charset="2"/>
        <a:buChar char="|"/>
        <a:defRPr lang="en-US" sz="1800" kern="1200" dirty="0">
          <a:solidFill>
            <a:schemeClr val="bg1"/>
          </a:solidFill>
          <a:effectLst>
            <a:outerShdw blurRad="101600" dist="12700" dir="3600000" algn="tl" rotWithShape="0">
              <a:prstClr val="black">
                <a:alpha val="30000"/>
              </a:prst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037" y="5737016"/>
            <a:ext cx="8661111" cy="878418"/>
          </a:xfrm>
        </p:spPr>
        <p:txBody>
          <a:bodyPr/>
          <a:lstStyle/>
          <a:p>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FFFF"/>
                </a:solidFill>
              </a:rPr>
              <a:t>Truth </a:t>
            </a:r>
            <a:r>
              <a:rPr lang="en-US" dirty="0">
                <a:solidFill>
                  <a:srgbClr val="FFFFFF"/>
                </a:solidFill>
              </a:rPr>
              <a:t>and </a:t>
            </a:r>
            <a:r>
              <a:rPr lang="en-US" dirty="0" smtClean="0">
                <a:solidFill>
                  <a:srgbClr val="FFFFFF"/>
                </a:solidFill>
              </a:rPr>
              <a:t>Reconciliation</a:t>
            </a:r>
            <a:endParaRPr lang="en-US" dirty="0">
              <a:solidFill>
                <a:srgbClr val="FFFFFF"/>
              </a:solidFill>
            </a:endParaRPr>
          </a:p>
        </p:txBody>
      </p:sp>
      <p:sp>
        <p:nvSpPr>
          <p:cNvPr id="4" name="Text Placeholder 3"/>
          <p:cNvSpPr>
            <a:spLocks noGrp="1"/>
          </p:cNvSpPr>
          <p:nvPr>
            <p:ph type="body" sz="half" idx="2"/>
          </p:nvPr>
        </p:nvSpPr>
        <p:spPr>
          <a:xfrm>
            <a:off x="388073" y="688005"/>
            <a:ext cx="2222607" cy="4857237"/>
          </a:xfrm>
        </p:spPr>
        <p:txBody>
          <a:bodyPr>
            <a:normAutofit/>
          </a:bodyPr>
          <a:lstStyle/>
          <a:p>
            <a:pPr algn="l"/>
            <a:r>
              <a:rPr lang="en-US" sz="4800" b="1" dirty="0"/>
              <a:t>Part </a:t>
            </a:r>
            <a:r>
              <a:rPr lang="en-US" sz="4800" b="1" dirty="0" smtClean="0"/>
              <a:t>1 </a:t>
            </a:r>
          </a:p>
          <a:p>
            <a:pPr algn="l"/>
            <a:r>
              <a:rPr lang="en-US" sz="4800" b="1" i="1" dirty="0" smtClean="0"/>
              <a:t>Life Before </a:t>
            </a:r>
            <a:r>
              <a:rPr lang="en-US" sz="4800" b="1" i="1" dirty="0"/>
              <a:t>the White Man</a:t>
            </a:r>
          </a:p>
        </p:txBody>
      </p:sp>
      <p:pic>
        <p:nvPicPr>
          <p:cNvPr id="5" name="Content Placeholder 5" descr="ndtr_visuals_1631541950984_eng.jpg"/>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182" r="82"/>
          <a:stretch/>
        </p:blipFill>
        <p:spPr>
          <a:xfrm>
            <a:off x="2610681" y="323023"/>
            <a:ext cx="6244468" cy="5222219"/>
          </a:xfrm>
        </p:spPr>
      </p:pic>
    </p:spTree>
    <p:extLst>
      <p:ext uri="{BB962C8B-B14F-4D97-AF65-F5344CB8AC3E}">
        <p14:creationId xmlns:p14="http://schemas.microsoft.com/office/powerpoint/2010/main" val="3720730928"/>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89646"/>
            <a:ext cx="7583488" cy="1985845"/>
          </a:xfrm>
        </p:spPr>
        <p:txBody>
          <a:bodyPr/>
          <a:lstStyle/>
          <a:p>
            <a:r>
              <a:rPr lang="en-US" i="1" dirty="0">
                <a:effectLst/>
              </a:rPr>
              <a:t>John A. MacDonald, </a:t>
            </a:r>
            <a:r>
              <a:rPr lang="en-US" i="1" dirty="0" smtClean="0">
                <a:effectLst/>
              </a:rPr>
              <a:t>1887</a:t>
            </a:r>
            <a:endParaRPr lang="en-US" dirty="0"/>
          </a:p>
        </p:txBody>
      </p:sp>
      <p:sp>
        <p:nvSpPr>
          <p:cNvPr id="3" name="Content Placeholder 2"/>
          <p:cNvSpPr>
            <a:spLocks noGrp="1"/>
          </p:cNvSpPr>
          <p:nvPr>
            <p:ph idx="1"/>
          </p:nvPr>
        </p:nvSpPr>
        <p:spPr>
          <a:xfrm>
            <a:off x="444501" y="2075492"/>
            <a:ext cx="8270874" cy="4433258"/>
          </a:xfrm>
        </p:spPr>
        <p:txBody>
          <a:bodyPr>
            <a:noAutofit/>
          </a:bodyPr>
          <a:lstStyle/>
          <a:p>
            <a:pPr marL="0" indent="0" algn="ctr">
              <a:buNone/>
            </a:pPr>
            <a:r>
              <a:rPr lang="en-US" sz="4000" b="1" i="1" dirty="0" smtClean="0">
                <a:effectLst/>
              </a:rPr>
              <a:t>“The </a:t>
            </a:r>
            <a:r>
              <a:rPr lang="en-US" sz="4000" b="1" i="1" dirty="0">
                <a:effectLst/>
              </a:rPr>
              <a:t>great aim of our legislation has been to do away with the tribal system and assimilate the Indian people in all respects with the other inhabitants of the Dominion as speedily as they are fit to change</a:t>
            </a:r>
            <a:r>
              <a:rPr lang="en-US" sz="4000" b="1" i="1" dirty="0" smtClean="0">
                <a:effectLst/>
              </a:rPr>
              <a:t>.”                                                             </a:t>
            </a:r>
            <a:endParaRPr lang="en-US" sz="4000" dirty="0"/>
          </a:p>
        </p:txBody>
      </p:sp>
    </p:spTree>
    <p:extLst>
      <p:ext uri="{BB962C8B-B14F-4D97-AF65-F5344CB8AC3E}">
        <p14:creationId xmlns:p14="http://schemas.microsoft.com/office/powerpoint/2010/main" val="2546116148"/>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89646"/>
            <a:ext cx="7583488" cy="1671791"/>
          </a:xfrm>
        </p:spPr>
        <p:txBody>
          <a:bodyPr/>
          <a:lstStyle/>
          <a:p>
            <a:r>
              <a:rPr lang="en-CA" i="1" dirty="0">
                <a:effectLst/>
              </a:rPr>
              <a:t>The Indian Act (</a:t>
            </a:r>
            <a:r>
              <a:rPr lang="en-CA" i="1" dirty="0" smtClean="0">
                <a:effectLst/>
              </a:rPr>
              <a:t>1876) </a:t>
            </a:r>
            <a:endParaRPr lang="en-US" i="1" dirty="0"/>
          </a:p>
        </p:txBody>
      </p:sp>
      <p:sp>
        <p:nvSpPr>
          <p:cNvPr id="3" name="Content Placeholder 2"/>
          <p:cNvSpPr>
            <a:spLocks noGrp="1"/>
          </p:cNvSpPr>
          <p:nvPr>
            <p:ph idx="1"/>
          </p:nvPr>
        </p:nvSpPr>
        <p:spPr>
          <a:xfrm>
            <a:off x="282242" y="1545096"/>
            <a:ext cx="8608382" cy="5048333"/>
          </a:xfrm>
        </p:spPr>
        <p:txBody>
          <a:bodyPr>
            <a:normAutofit lnSpcReduction="10000"/>
          </a:bodyPr>
          <a:lstStyle/>
          <a:p>
            <a:pPr marL="0" indent="0" algn="ctr">
              <a:buNone/>
            </a:pPr>
            <a:r>
              <a:rPr lang="en-CA" sz="4800" b="1" dirty="0" smtClean="0">
                <a:effectLst/>
              </a:rPr>
              <a:t>granted </a:t>
            </a:r>
            <a:r>
              <a:rPr lang="en-CA" sz="4800" b="1" dirty="0">
                <a:effectLst/>
              </a:rPr>
              <a:t>the federal government exclusive rights to create legislation regarding Indian status, </a:t>
            </a:r>
            <a:r>
              <a:rPr lang="en-CA" sz="4800" b="1" dirty="0" smtClean="0">
                <a:effectLst/>
              </a:rPr>
              <a:t>bands, </a:t>
            </a:r>
            <a:r>
              <a:rPr lang="en-CA" sz="4800" b="1" dirty="0">
                <a:effectLst/>
              </a:rPr>
              <a:t>and Indian </a:t>
            </a:r>
            <a:r>
              <a:rPr lang="en-CA" sz="4800" b="1" dirty="0" smtClean="0">
                <a:effectLst/>
              </a:rPr>
              <a:t>reserves</a:t>
            </a:r>
          </a:p>
          <a:p>
            <a:pPr marL="0" indent="0" algn="ctr">
              <a:buNone/>
            </a:pPr>
            <a:r>
              <a:rPr lang="en-CA" sz="4400" b="1" dirty="0" smtClean="0">
                <a:effectLst/>
              </a:rPr>
              <a:t>What did the </a:t>
            </a:r>
            <a:r>
              <a:rPr lang="en-CA" sz="4400" b="1" i="1" dirty="0" smtClean="0">
                <a:effectLst/>
              </a:rPr>
              <a:t>Act</a:t>
            </a:r>
            <a:r>
              <a:rPr lang="en-CA" sz="4400" b="1" dirty="0" smtClean="0">
                <a:effectLst/>
              </a:rPr>
              <a:t> take from </a:t>
            </a:r>
            <a:r>
              <a:rPr lang="en-CA" sz="4400" b="1" dirty="0">
                <a:effectLst/>
              </a:rPr>
              <a:t> </a:t>
            </a:r>
            <a:r>
              <a:rPr lang="en-CA" sz="4400" b="1" dirty="0" smtClean="0">
                <a:effectLst/>
              </a:rPr>
              <a:t> First Nations people? </a:t>
            </a:r>
            <a:endParaRPr lang="en-US" sz="4400" dirty="0"/>
          </a:p>
        </p:txBody>
      </p:sp>
    </p:spTree>
    <p:extLst>
      <p:ext uri="{BB962C8B-B14F-4D97-AF65-F5344CB8AC3E}">
        <p14:creationId xmlns:p14="http://schemas.microsoft.com/office/powerpoint/2010/main" val="1499051875"/>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727" y="103490"/>
            <a:ext cx="8780980" cy="900750"/>
          </a:xfrm>
        </p:spPr>
        <p:txBody>
          <a:bodyPr/>
          <a:lstStyle/>
          <a:p>
            <a:r>
              <a:rPr lang="en-US" i="1" dirty="0" smtClean="0">
                <a:latin typeface="+mn-lt"/>
              </a:rPr>
              <a:t>Indian Residential Schools</a:t>
            </a:r>
            <a:endParaRPr lang="en-US" i="1" dirty="0">
              <a:latin typeface="+mn-lt"/>
            </a:endParaRPr>
          </a:p>
        </p:txBody>
      </p:sp>
      <p:sp>
        <p:nvSpPr>
          <p:cNvPr id="3" name="Content Placeholder 2"/>
          <p:cNvSpPr>
            <a:spLocks noGrp="1"/>
          </p:cNvSpPr>
          <p:nvPr>
            <p:ph sz="half" idx="1"/>
          </p:nvPr>
        </p:nvSpPr>
        <p:spPr>
          <a:xfrm>
            <a:off x="412750" y="1004240"/>
            <a:ext cx="8445500" cy="5730294"/>
          </a:xfrm>
        </p:spPr>
        <p:txBody>
          <a:bodyPr>
            <a:noAutofit/>
          </a:bodyPr>
          <a:lstStyle/>
          <a:p>
            <a:pPr marL="0" indent="0" algn="ctr">
              <a:buNone/>
            </a:pPr>
            <a:r>
              <a:rPr lang="en-US" sz="4800" b="1" i="1" dirty="0" smtClean="0">
                <a:effectLst/>
              </a:rPr>
              <a:t>The mandate was </a:t>
            </a:r>
            <a:r>
              <a:rPr lang="en-US" sz="4800" b="1" i="1" dirty="0">
                <a:effectLst/>
              </a:rPr>
              <a:t>never to educate but </a:t>
            </a:r>
            <a:r>
              <a:rPr lang="en-US" sz="4800" b="1" i="1" dirty="0" smtClean="0">
                <a:effectLst/>
              </a:rPr>
              <a:t>rather assimilation</a:t>
            </a:r>
            <a:r>
              <a:rPr lang="en-US" sz="4800" b="1" i="1" dirty="0">
                <a:effectLst/>
              </a:rPr>
              <a:t>. They took the beautiful Gospel story and used it as a tool or weapon of </a:t>
            </a:r>
            <a:r>
              <a:rPr lang="en-US" sz="4800" b="1" i="1" dirty="0" smtClean="0">
                <a:effectLst/>
              </a:rPr>
              <a:t>assimilation.       </a:t>
            </a:r>
          </a:p>
          <a:p>
            <a:pPr marL="0" indent="0" algn="ctr">
              <a:buNone/>
            </a:pPr>
            <a:r>
              <a:rPr lang="en-US" sz="4800" b="1" dirty="0" smtClean="0">
                <a:effectLst/>
              </a:rPr>
              <a:t>Cheryl Bear</a:t>
            </a:r>
            <a:endParaRPr lang="en-US" sz="4800" b="1" dirty="0"/>
          </a:p>
        </p:txBody>
      </p:sp>
      <p:sp>
        <p:nvSpPr>
          <p:cNvPr id="4" name="Content Placeholder 3"/>
          <p:cNvSpPr>
            <a:spLocks noGrp="1"/>
          </p:cNvSpPr>
          <p:nvPr>
            <p:ph sz="half" idx="2"/>
          </p:nvPr>
        </p:nvSpPr>
        <p:spPr>
          <a:xfrm>
            <a:off x="6762750" y="4889500"/>
            <a:ext cx="1415034" cy="999236"/>
          </a:xfrm>
        </p:spPr>
        <p:txBody>
          <a:bodyPr/>
          <a:lstStyle/>
          <a:p>
            <a:endParaRPr lang="en-US" dirty="0"/>
          </a:p>
        </p:txBody>
      </p:sp>
    </p:spTree>
    <p:extLst>
      <p:ext uri="{BB962C8B-B14F-4D97-AF65-F5344CB8AC3E}">
        <p14:creationId xmlns:p14="http://schemas.microsoft.com/office/powerpoint/2010/main" val="1873538416"/>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730" y="776111"/>
            <a:ext cx="8492919" cy="1255889"/>
          </a:xfrm>
        </p:spPr>
        <p:txBody>
          <a:bodyPr/>
          <a:lstStyle/>
          <a:p>
            <a:r>
              <a:rPr lang="en-CA" sz="4000" dirty="0">
                <a:effectLst/>
              </a:rPr>
              <a:t>Wallace </a:t>
            </a:r>
            <a:r>
              <a:rPr lang="en-CA" sz="4000" dirty="0" err="1">
                <a:effectLst/>
              </a:rPr>
              <a:t>Labillois</a:t>
            </a:r>
            <a:r>
              <a:rPr lang="en-CA" sz="4000" dirty="0">
                <a:effectLst/>
              </a:rPr>
              <a:t>, </a:t>
            </a:r>
            <a:r>
              <a:rPr lang="en-CA" sz="4000" dirty="0" smtClean="0">
                <a:effectLst/>
              </a:rPr>
              <a:t>              Mi'kmaq </a:t>
            </a:r>
            <a:r>
              <a:rPr lang="en-CA" sz="4000" dirty="0">
                <a:effectLst/>
              </a:rPr>
              <a:t>Elder, New </a:t>
            </a:r>
            <a:r>
              <a:rPr lang="en-CA" sz="4000" dirty="0" smtClean="0">
                <a:effectLst/>
              </a:rPr>
              <a:t>Brunswick</a:t>
            </a:r>
            <a:endParaRPr lang="en-US" sz="4000" dirty="0"/>
          </a:p>
        </p:txBody>
      </p:sp>
      <p:sp>
        <p:nvSpPr>
          <p:cNvPr id="3" name="Subtitle 2"/>
          <p:cNvSpPr>
            <a:spLocks noGrp="1"/>
          </p:cNvSpPr>
          <p:nvPr>
            <p:ph type="subTitle" idx="1"/>
          </p:nvPr>
        </p:nvSpPr>
        <p:spPr>
          <a:xfrm>
            <a:off x="578557" y="2342444"/>
            <a:ext cx="7944554" cy="4035778"/>
          </a:xfrm>
        </p:spPr>
        <p:txBody>
          <a:bodyPr>
            <a:normAutofit fontScale="85000" lnSpcReduction="20000"/>
          </a:bodyPr>
          <a:lstStyle/>
          <a:p>
            <a:r>
              <a:rPr lang="en-CA" sz="4000" b="1" i="1" dirty="0">
                <a:effectLst/>
              </a:rPr>
              <a:t>"We have survived Canada's assault on our identity and our rights.... Our survival is a testament to our determination and will to survive as a people. We are prepared to participate in Canada's future - but only on the terms that we believe to be our rightful heritage."</a:t>
            </a:r>
            <a:endParaRPr lang="en-CA" sz="4000" dirty="0">
              <a:effectLst/>
            </a:endParaRPr>
          </a:p>
          <a:p>
            <a:endParaRPr lang="en-US" dirty="0"/>
          </a:p>
        </p:txBody>
      </p:sp>
    </p:spTree>
    <p:extLst>
      <p:ext uri="{BB962C8B-B14F-4D97-AF65-F5344CB8AC3E}">
        <p14:creationId xmlns:p14="http://schemas.microsoft.com/office/powerpoint/2010/main" val="243512459"/>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9463" y="500280"/>
            <a:ext cx="7583488" cy="1103180"/>
          </a:xfrm>
        </p:spPr>
        <p:txBody>
          <a:bodyPr/>
          <a:lstStyle/>
          <a:p>
            <a:r>
              <a:rPr lang="en-CA" dirty="0" smtClean="0">
                <a:effectLst/>
              </a:rPr>
              <a:t/>
            </a:r>
            <a:br>
              <a:rPr lang="en-CA" dirty="0" smtClean="0">
                <a:effectLst/>
              </a:rPr>
            </a:br>
            <a:r>
              <a:rPr lang="en-CA" dirty="0">
                <a:effectLst/>
              </a:rPr>
              <a:t/>
            </a:r>
            <a:br>
              <a:rPr lang="en-CA" dirty="0">
                <a:effectLst/>
              </a:rPr>
            </a:br>
            <a:r>
              <a:rPr lang="en-CA" sz="6000" i="1" dirty="0" smtClean="0">
                <a:effectLst/>
              </a:rPr>
              <a:t>Righting a Wrong</a:t>
            </a:r>
            <a:endParaRPr lang="en-US" sz="6000" i="1" dirty="0"/>
          </a:p>
        </p:txBody>
      </p:sp>
      <p:sp>
        <p:nvSpPr>
          <p:cNvPr id="3" name="Subtitle 2"/>
          <p:cNvSpPr>
            <a:spLocks noGrp="1"/>
          </p:cNvSpPr>
          <p:nvPr>
            <p:ph type="subTitle" idx="1"/>
          </p:nvPr>
        </p:nvSpPr>
        <p:spPr>
          <a:xfrm>
            <a:off x="328229" y="2462915"/>
            <a:ext cx="8191426" cy="3843948"/>
          </a:xfrm>
        </p:spPr>
        <p:txBody>
          <a:bodyPr>
            <a:normAutofit/>
          </a:bodyPr>
          <a:lstStyle/>
          <a:p>
            <a:endParaRPr lang="en-US" b="1" dirty="0" smtClean="0">
              <a:effectLst/>
            </a:endParaRPr>
          </a:p>
          <a:p>
            <a:pPr lvl="1"/>
            <a:r>
              <a:rPr lang="en-US" sz="4800" b="1" dirty="0" smtClean="0">
                <a:solidFill>
                  <a:schemeClr val="bg1"/>
                </a:solidFill>
                <a:effectLst/>
              </a:rPr>
              <a:t>What has the Government been doing to right </a:t>
            </a:r>
            <a:r>
              <a:rPr lang="en-US" sz="4800" b="1" dirty="0">
                <a:solidFill>
                  <a:schemeClr val="bg1"/>
                </a:solidFill>
                <a:effectLst/>
              </a:rPr>
              <a:t>the </a:t>
            </a:r>
            <a:r>
              <a:rPr lang="en-US" sz="4800" b="1" dirty="0" smtClean="0">
                <a:solidFill>
                  <a:schemeClr val="bg1"/>
                </a:solidFill>
                <a:effectLst/>
              </a:rPr>
              <a:t>wrongs? </a:t>
            </a:r>
            <a:endParaRPr lang="en-US" sz="4800" dirty="0"/>
          </a:p>
        </p:txBody>
      </p:sp>
    </p:spTree>
    <p:extLst>
      <p:ext uri="{BB962C8B-B14F-4D97-AF65-F5344CB8AC3E}">
        <p14:creationId xmlns:p14="http://schemas.microsoft.com/office/powerpoint/2010/main" val="1134651179"/>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9462" y="0"/>
            <a:ext cx="7583488" cy="793750"/>
          </a:xfrm>
        </p:spPr>
        <p:txBody>
          <a:bodyPr/>
          <a:lstStyle/>
          <a:p>
            <a:endParaRPr lang="en-US" dirty="0"/>
          </a:p>
        </p:txBody>
      </p:sp>
      <p:sp>
        <p:nvSpPr>
          <p:cNvPr id="3" name="Subtitle 2"/>
          <p:cNvSpPr>
            <a:spLocks noGrp="1"/>
          </p:cNvSpPr>
          <p:nvPr>
            <p:ph type="subTitle" idx="1"/>
          </p:nvPr>
        </p:nvSpPr>
        <p:spPr>
          <a:xfrm>
            <a:off x="779463" y="2222500"/>
            <a:ext cx="7583487" cy="3190874"/>
          </a:xfrm>
        </p:spPr>
        <p:txBody>
          <a:bodyPr>
            <a:noAutofit/>
          </a:bodyPr>
          <a:lstStyle/>
          <a:p>
            <a:r>
              <a:rPr lang="en-US" sz="6600" b="1" dirty="0" smtClean="0">
                <a:effectLst/>
              </a:rPr>
              <a:t>Some </a:t>
            </a:r>
            <a:r>
              <a:rPr lang="en-US" sz="6600" b="1" dirty="0">
                <a:effectLst/>
              </a:rPr>
              <a:t>things to </a:t>
            </a:r>
            <a:r>
              <a:rPr lang="en-US" sz="6600" b="1" dirty="0" smtClean="0">
                <a:effectLst/>
              </a:rPr>
              <a:t>consider</a:t>
            </a:r>
            <a:r>
              <a:rPr lang="is-IS" sz="6600" b="1" dirty="0" smtClean="0">
                <a:effectLst/>
              </a:rPr>
              <a:t>…</a:t>
            </a:r>
            <a:r>
              <a:rPr lang="en-CA" sz="6600" dirty="0" smtClean="0">
                <a:effectLst/>
              </a:rPr>
              <a:t> </a:t>
            </a:r>
            <a:endParaRPr lang="en-US" sz="6600" dirty="0"/>
          </a:p>
          <a:p>
            <a:endParaRPr lang="en-US" sz="6000" dirty="0"/>
          </a:p>
        </p:txBody>
      </p:sp>
    </p:spTree>
    <p:extLst>
      <p:ext uri="{BB962C8B-B14F-4D97-AF65-F5344CB8AC3E}">
        <p14:creationId xmlns:p14="http://schemas.microsoft.com/office/powerpoint/2010/main" val="259293464"/>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9463" y="923593"/>
            <a:ext cx="7583488" cy="3540441"/>
          </a:xfrm>
        </p:spPr>
        <p:txBody>
          <a:bodyPr/>
          <a:lstStyle/>
          <a:p>
            <a:r>
              <a:rPr lang="en-US" i="1" dirty="0">
                <a:effectLst/>
              </a:rPr>
              <a:t>A Formal Apology </a:t>
            </a:r>
            <a:r>
              <a:rPr lang="en-US" i="1" dirty="0" smtClean="0">
                <a:effectLst/>
              </a:rPr>
              <a:t>  on </a:t>
            </a:r>
            <a:r>
              <a:rPr lang="en-US" i="1" dirty="0">
                <a:effectLst/>
              </a:rPr>
              <a:t>Behalf </a:t>
            </a:r>
            <a:r>
              <a:rPr lang="en-US" i="1" dirty="0" smtClean="0">
                <a:effectLst/>
              </a:rPr>
              <a:t>of </a:t>
            </a:r>
            <a:br>
              <a:rPr lang="en-US" i="1" dirty="0" smtClean="0">
                <a:effectLst/>
              </a:rPr>
            </a:br>
            <a:r>
              <a:rPr lang="en-US" i="1" dirty="0" smtClean="0">
                <a:effectLst/>
              </a:rPr>
              <a:t>Canadian </a:t>
            </a:r>
            <a:r>
              <a:rPr lang="en-US" i="1" dirty="0">
                <a:effectLst/>
              </a:rPr>
              <a:t>Baptist </a:t>
            </a:r>
            <a:r>
              <a:rPr lang="en-US" i="1" dirty="0" smtClean="0">
                <a:effectLst/>
              </a:rPr>
              <a:t>Ministries</a:t>
            </a:r>
            <a:endParaRPr lang="en-US" dirty="0"/>
          </a:p>
        </p:txBody>
      </p:sp>
      <p:sp>
        <p:nvSpPr>
          <p:cNvPr id="3" name="Subtitle 2"/>
          <p:cNvSpPr>
            <a:spLocks noGrp="1"/>
          </p:cNvSpPr>
          <p:nvPr>
            <p:ph type="subTitle" idx="1"/>
          </p:nvPr>
        </p:nvSpPr>
        <p:spPr>
          <a:xfrm>
            <a:off x="779463" y="4724476"/>
            <a:ext cx="7583487" cy="1099292"/>
          </a:xfrm>
        </p:spPr>
        <p:txBody>
          <a:bodyPr>
            <a:normAutofit/>
          </a:bodyPr>
          <a:lstStyle/>
          <a:p>
            <a:r>
              <a:rPr lang="en-CA" sz="3600" b="1" dirty="0">
                <a:effectLst/>
              </a:rPr>
              <a:t>October 21, 2016</a:t>
            </a:r>
            <a:endParaRPr lang="en-US" sz="3600" b="1" dirty="0"/>
          </a:p>
        </p:txBody>
      </p:sp>
    </p:spTree>
    <p:extLst>
      <p:ext uri="{BB962C8B-B14F-4D97-AF65-F5344CB8AC3E}">
        <p14:creationId xmlns:p14="http://schemas.microsoft.com/office/powerpoint/2010/main" val="1047227711"/>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9216" y="1597025"/>
            <a:ext cx="8428773" cy="1679575"/>
          </a:xfrm>
        </p:spPr>
        <p:txBody>
          <a:bodyPr/>
          <a:lstStyle/>
          <a:p>
            <a:r>
              <a:rPr lang="en-US" sz="6000" i="1" dirty="0" smtClean="0"/>
              <a:t>Undoing the Damage</a:t>
            </a:r>
            <a:endParaRPr lang="en-US" sz="6000" i="1" dirty="0"/>
          </a:p>
        </p:txBody>
      </p:sp>
      <p:sp>
        <p:nvSpPr>
          <p:cNvPr id="3" name="Subtitle 2"/>
          <p:cNvSpPr>
            <a:spLocks noGrp="1"/>
          </p:cNvSpPr>
          <p:nvPr>
            <p:ph type="subTitle" idx="1"/>
          </p:nvPr>
        </p:nvSpPr>
        <p:spPr/>
        <p:txBody>
          <a:bodyPr>
            <a:normAutofit/>
          </a:bodyPr>
          <a:lstStyle/>
          <a:p>
            <a:endParaRPr lang="en-US" sz="3200" b="1" dirty="0" smtClean="0"/>
          </a:p>
          <a:p>
            <a:r>
              <a:rPr lang="en-US" sz="4400" b="1" dirty="0" smtClean="0"/>
              <a:t>Dr. Dan Kelly</a:t>
            </a:r>
            <a:endParaRPr lang="en-US" sz="4400" b="1" dirty="0"/>
          </a:p>
        </p:txBody>
      </p:sp>
    </p:spTree>
    <p:extLst>
      <p:ext uri="{BB962C8B-B14F-4D97-AF65-F5344CB8AC3E}">
        <p14:creationId xmlns:p14="http://schemas.microsoft.com/office/powerpoint/2010/main" val="3701152861"/>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216" y="89645"/>
            <a:ext cx="8467261" cy="6118954"/>
          </a:xfrm>
        </p:spPr>
        <p:txBody>
          <a:bodyPr/>
          <a:lstStyle/>
          <a:p>
            <a:r>
              <a:rPr lang="en-CA" sz="5400" i="1" dirty="0" smtClean="0">
                <a:effectLst/>
              </a:rPr>
              <a:t>Reconciliation </a:t>
            </a:r>
            <a:r>
              <a:rPr lang="en-CA" sz="5400" i="1" dirty="0">
                <a:effectLst/>
              </a:rPr>
              <a:t>is not a destination. It’s a journey that will last our lifetime and generations to follow</a:t>
            </a:r>
            <a:r>
              <a:rPr lang="en-CA" sz="5400" i="1" dirty="0" smtClean="0">
                <a:effectLst/>
              </a:rPr>
              <a:t>.</a:t>
            </a:r>
            <a:br>
              <a:rPr lang="en-CA" sz="5400" i="1" dirty="0" smtClean="0">
                <a:effectLst/>
              </a:rPr>
            </a:br>
            <a:endParaRPr lang="en-US" sz="5400" dirty="0"/>
          </a:p>
        </p:txBody>
      </p:sp>
      <p:sp>
        <p:nvSpPr>
          <p:cNvPr id="3" name="Content Placeholder 2"/>
          <p:cNvSpPr>
            <a:spLocks noGrp="1"/>
          </p:cNvSpPr>
          <p:nvPr>
            <p:ph idx="1"/>
          </p:nvPr>
        </p:nvSpPr>
        <p:spPr>
          <a:xfrm>
            <a:off x="359216" y="5143900"/>
            <a:ext cx="8467261" cy="1513667"/>
          </a:xfrm>
        </p:spPr>
        <p:txBody>
          <a:bodyPr>
            <a:normAutofit lnSpcReduction="10000"/>
          </a:bodyPr>
          <a:lstStyle/>
          <a:p>
            <a:pPr marL="0" indent="0" algn="ctr">
              <a:buNone/>
            </a:pPr>
            <a:r>
              <a:rPr lang="en-US" sz="4800" b="1" dirty="0" smtClean="0"/>
              <a:t>Cheryl </a:t>
            </a:r>
            <a:r>
              <a:rPr lang="en-US" sz="4800" b="1" dirty="0"/>
              <a:t>Bear </a:t>
            </a:r>
            <a:r>
              <a:rPr lang="en-US" sz="2000" dirty="0"/>
              <a:t/>
            </a:r>
            <a:br>
              <a:rPr lang="en-US" sz="2000" dirty="0"/>
            </a:br>
            <a:endParaRPr lang="en-US" sz="5400" b="1" i="1" dirty="0"/>
          </a:p>
        </p:txBody>
      </p:sp>
    </p:spTree>
    <p:extLst>
      <p:ext uri="{BB962C8B-B14F-4D97-AF65-F5344CB8AC3E}">
        <p14:creationId xmlns:p14="http://schemas.microsoft.com/office/powerpoint/2010/main" val="527047979"/>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8052" y="484480"/>
            <a:ext cx="8353494" cy="3718706"/>
          </a:xfrm>
        </p:spPr>
        <p:txBody>
          <a:bodyPr/>
          <a:lstStyle/>
          <a:p>
            <a:r>
              <a:rPr lang="en-US" sz="4400" i="1" dirty="0" smtClean="0">
                <a:effectLst/>
              </a:rPr>
              <a:t>Peter </a:t>
            </a:r>
            <a:r>
              <a:rPr lang="en-US" sz="4400" i="1" dirty="0">
                <a:effectLst/>
              </a:rPr>
              <a:t>replied, “I see very clearly that God shows no </a:t>
            </a:r>
            <a:r>
              <a:rPr lang="en-US" sz="4400" i="1" dirty="0" err="1" smtClean="0">
                <a:effectLst/>
              </a:rPr>
              <a:t>favouritism</a:t>
            </a:r>
            <a:r>
              <a:rPr lang="en-US" sz="4400" i="1" dirty="0">
                <a:effectLst/>
              </a:rPr>
              <a:t>. In every nation he accepts those who fear him and do what is right</a:t>
            </a:r>
            <a:r>
              <a:rPr lang="en-US" sz="4400" i="1" dirty="0" smtClean="0">
                <a:effectLst/>
              </a:rPr>
              <a:t>.”                    </a:t>
            </a:r>
            <a:r>
              <a:rPr lang="en-US" sz="3200" dirty="0" smtClean="0">
                <a:effectLst/>
              </a:rPr>
              <a:t>Acts </a:t>
            </a:r>
            <a:r>
              <a:rPr lang="en-US" sz="3200" dirty="0">
                <a:effectLst/>
              </a:rPr>
              <a:t>10:34-35 </a:t>
            </a:r>
            <a:endParaRPr lang="en-US" sz="3200" dirty="0"/>
          </a:p>
        </p:txBody>
      </p:sp>
      <p:sp>
        <p:nvSpPr>
          <p:cNvPr id="3" name="Subtitle 2"/>
          <p:cNvSpPr>
            <a:spLocks noGrp="1"/>
          </p:cNvSpPr>
          <p:nvPr>
            <p:ph type="subTitle" idx="1"/>
          </p:nvPr>
        </p:nvSpPr>
        <p:spPr>
          <a:xfrm>
            <a:off x="449021" y="4203186"/>
            <a:ext cx="7928436" cy="2441554"/>
          </a:xfrm>
        </p:spPr>
        <p:txBody>
          <a:bodyPr>
            <a:normAutofit fontScale="77500" lnSpcReduction="20000"/>
          </a:bodyPr>
          <a:lstStyle/>
          <a:p>
            <a:endParaRPr lang="en-US" sz="3600" b="1" dirty="0" smtClean="0"/>
          </a:p>
          <a:p>
            <a:pPr algn="l"/>
            <a:r>
              <a:rPr lang="en-US" sz="5700" b="1" dirty="0" smtClean="0"/>
              <a:t>How </a:t>
            </a:r>
            <a:r>
              <a:rPr lang="en-US" sz="5700" b="1" dirty="0"/>
              <a:t>do we </a:t>
            </a:r>
            <a:r>
              <a:rPr lang="en-US" sz="5700" b="1" dirty="0" smtClean="0"/>
              <a:t>                        move towards            reconciliation?</a:t>
            </a:r>
            <a:endParaRPr lang="en-CA" sz="5700" b="1" dirty="0">
              <a:effectLst/>
            </a:endParaRPr>
          </a:p>
        </p:txBody>
      </p:sp>
      <p:pic>
        <p:nvPicPr>
          <p:cNvPr id="4" name="Content Placeholder 5" descr="ndtr_visuals_1631541950984_eng.jpg"/>
          <p:cNvPicPr/>
          <p:nvPr/>
        </p:nvPicPr>
        <p:blipFill rotWithShape="1">
          <a:blip r:embed="rId2">
            <a:extLst>
              <a:ext uri="{28A0092B-C50C-407E-A947-70E740481C1C}">
                <a14:useLocalDpi xmlns:a14="http://schemas.microsoft.com/office/drawing/2010/main" val="0"/>
              </a:ext>
            </a:extLst>
          </a:blip>
          <a:srcRect l="540" r="157" b="7771"/>
          <a:stretch/>
        </p:blipFill>
        <p:spPr>
          <a:xfrm>
            <a:off x="5936095" y="4203187"/>
            <a:ext cx="2926330" cy="2335012"/>
          </a:xfrm>
          <a:prstGeom prst="rect">
            <a:avLst/>
          </a:prstGeom>
        </p:spPr>
      </p:pic>
    </p:spTree>
    <p:extLst>
      <p:ext uri="{BB962C8B-B14F-4D97-AF65-F5344CB8AC3E}">
        <p14:creationId xmlns:p14="http://schemas.microsoft.com/office/powerpoint/2010/main" val="87204152"/>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9463" y="513680"/>
            <a:ext cx="7583488" cy="1369818"/>
          </a:xfrm>
        </p:spPr>
        <p:txBody>
          <a:bodyPr/>
          <a:lstStyle/>
          <a:p>
            <a:r>
              <a:rPr lang="en-CA" sz="3200" dirty="0">
                <a:effectLst/>
              </a:rPr>
              <a:t>Noel Thomas </a:t>
            </a:r>
            <a:r>
              <a:rPr lang="en-CA" sz="3200" dirty="0" err="1">
                <a:effectLst/>
              </a:rPr>
              <a:t>Gennish</a:t>
            </a:r>
            <a:r>
              <a:rPr lang="en-CA" sz="3200" dirty="0">
                <a:effectLst/>
              </a:rPr>
              <a:t>, Mi'kmaq of Burnt Church, New Brunswick, Petition to King George, March 10, </a:t>
            </a:r>
            <a:r>
              <a:rPr lang="en-CA" sz="3200" dirty="0" smtClean="0">
                <a:effectLst/>
              </a:rPr>
              <a:t>1862</a:t>
            </a:r>
            <a:endParaRPr lang="en-US" sz="3200" dirty="0"/>
          </a:p>
        </p:txBody>
      </p:sp>
      <p:sp>
        <p:nvSpPr>
          <p:cNvPr id="3" name="Subtitle 2"/>
          <p:cNvSpPr>
            <a:spLocks noGrp="1"/>
          </p:cNvSpPr>
          <p:nvPr>
            <p:ph type="subTitle" idx="1"/>
          </p:nvPr>
        </p:nvSpPr>
        <p:spPr>
          <a:xfrm>
            <a:off x="522111" y="2111800"/>
            <a:ext cx="8156222" cy="4351089"/>
          </a:xfrm>
        </p:spPr>
        <p:txBody>
          <a:bodyPr>
            <a:noAutofit/>
          </a:bodyPr>
          <a:lstStyle/>
          <a:p>
            <a:r>
              <a:rPr lang="en-CA" sz="3200" b="1" i="1" dirty="0">
                <a:effectLst/>
              </a:rPr>
              <a:t>"...for a long time after, we had the free use of our lands. Our woods were full of caribous and we could get as many moose and beaver, in fact all kinds of beasts. Our rivers were full of Salmon and we could get plenty of it. We also had plenty of good and sound trees on our lands."</a:t>
            </a:r>
            <a:r>
              <a:rPr lang="en-CA" sz="2800" dirty="0">
                <a:effectLst/>
              </a:rPr>
              <a:t/>
            </a:r>
            <a:br>
              <a:rPr lang="en-CA" sz="2800" dirty="0">
                <a:effectLst/>
              </a:rPr>
            </a:br>
            <a:endParaRPr lang="en-US" sz="2800" dirty="0"/>
          </a:p>
        </p:txBody>
      </p:sp>
    </p:spTree>
    <p:extLst>
      <p:ext uri="{BB962C8B-B14F-4D97-AF65-F5344CB8AC3E}">
        <p14:creationId xmlns:p14="http://schemas.microsoft.com/office/powerpoint/2010/main" val="658692086"/>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9463" y="642102"/>
            <a:ext cx="7583488" cy="1141513"/>
          </a:xfrm>
        </p:spPr>
        <p:txBody>
          <a:bodyPr/>
          <a:lstStyle/>
          <a:p>
            <a:r>
              <a:rPr lang="en-CA" sz="4000" dirty="0">
                <a:effectLst/>
              </a:rPr>
              <a:t>Louis-Benjamin Paul in a letter to Queen Victoria, </a:t>
            </a:r>
            <a:r>
              <a:rPr lang="en-CA" sz="4000" dirty="0" smtClean="0">
                <a:effectLst/>
              </a:rPr>
              <a:t>1841</a:t>
            </a:r>
            <a:endParaRPr lang="en-US" dirty="0"/>
          </a:p>
        </p:txBody>
      </p:sp>
      <p:sp>
        <p:nvSpPr>
          <p:cNvPr id="3" name="Subtitle 2"/>
          <p:cNvSpPr>
            <a:spLocks noGrp="1"/>
          </p:cNvSpPr>
          <p:nvPr>
            <p:ph type="subTitle" idx="1"/>
          </p:nvPr>
        </p:nvSpPr>
        <p:spPr>
          <a:xfrm>
            <a:off x="470935" y="1954842"/>
            <a:ext cx="8134343" cy="4536269"/>
          </a:xfrm>
        </p:spPr>
        <p:txBody>
          <a:bodyPr>
            <a:normAutofit fontScale="32500" lnSpcReduction="20000"/>
          </a:bodyPr>
          <a:lstStyle/>
          <a:p>
            <a:r>
              <a:rPr lang="en-CA" sz="9200" b="1" i="1" dirty="0">
                <a:effectLst/>
              </a:rPr>
              <a:t>"I have seen upwards of a Thousand Moons (83 years). When I was young I had plenty: now I am old, poor and sickly too. My people are poor. No hunting Grounds - No Beaver - no Otter - no nothing. Indians poor - poor for ever. No store - no Chest - no Clothes. All these Woods once ours. Our Fathers possessed them all. Now we cannot cut a Tree to warm our Wigwam in Winter..."</a:t>
            </a:r>
            <a:endParaRPr lang="en-CA" sz="9200" dirty="0">
              <a:effectLst/>
            </a:endParaRPr>
          </a:p>
          <a:p>
            <a:endParaRPr lang="en-US" dirty="0"/>
          </a:p>
        </p:txBody>
      </p:sp>
    </p:spTree>
    <p:extLst>
      <p:ext uri="{BB962C8B-B14F-4D97-AF65-F5344CB8AC3E}">
        <p14:creationId xmlns:p14="http://schemas.microsoft.com/office/powerpoint/2010/main" val="93984034"/>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142" y="89646"/>
            <a:ext cx="8780425" cy="2067773"/>
          </a:xfrm>
        </p:spPr>
        <p:txBody>
          <a:bodyPr/>
          <a:lstStyle/>
          <a:p>
            <a:r>
              <a:rPr lang="en-US" dirty="0">
                <a:effectLst/>
              </a:rPr>
              <a:t>The Doctrine of </a:t>
            </a:r>
            <a:r>
              <a:rPr lang="en-US" dirty="0" smtClean="0">
                <a:effectLst/>
              </a:rPr>
              <a:t>Discovery and “</a:t>
            </a:r>
            <a:r>
              <a:rPr lang="en-US" i="1" dirty="0" smtClean="0">
                <a:effectLst/>
              </a:rPr>
              <a:t>terra nullius” </a:t>
            </a:r>
            <a:r>
              <a:rPr lang="en-US" dirty="0" smtClean="0">
                <a:effectLst/>
              </a:rPr>
              <a:t> </a:t>
            </a:r>
            <a:endParaRPr lang="en-US" dirty="0"/>
          </a:p>
        </p:txBody>
      </p:sp>
      <p:sp>
        <p:nvSpPr>
          <p:cNvPr id="3" name="Content Placeholder 2"/>
          <p:cNvSpPr>
            <a:spLocks noGrp="1"/>
          </p:cNvSpPr>
          <p:nvPr>
            <p:ph idx="1"/>
          </p:nvPr>
        </p:nvSpPr>
        <p:spPr>
          <a:xfrm>
            <a:off x="355041" y="2157419"/>
            <a:ext cx="8466350" cy="4465040"/>
          </a:xfrm>
        </p:spPr>
        <p:txBody>
          <a:bodyPr>
            <a:normAutofit lnSpcReduction="10000"/>
          </a:bodyPr>
          <a:lstStyle/>
          <a:p>
            <a:pPr>
              <a:buFont typeface="Wingdings" charset="2"/>
              <a:buChar char="Ø"/>
            </a:pPr>
            <a:r>
              <a:rPr lang="en-US" sz="3000" b="1" dirty="0" smtClean="0">
                <a:effectLst/>
              </a:rPr>
              <a:t>gave Europeans </a:t>
            </a:r>
            <a:r>
              <a:rPr lang="en-US" sz="3000" b="1" dirty="0">
                <a:effectLst/>
              </a:rPr>
              <a:t>the right to </a:t>
            </a:r>
            <a:r>
              <a:rPr lang="en-US" sz="3000" b="1" dirty="0" smtClean="0">
                <a:effectLst/>
              </a:rPr>
              <a:t>claim land </a:t>
            </a:r>
            <a:r>
              <a:rPr lang="en-US" sz="3000" b="1" dirty="0">
                <a:effectLst/>
              </a:rPr>
              <a:t>that was deemed </a:t>
            </a:r>
            <a:r>
              <a:rPr lang="en-US" sz="3000" b="1" dirty="0" smtClean="0">
                <a:effectLst/>
              </a:rPr>
              <a:t>vacant</a:t>
            </a:r>
          </a:p>
          <a:p>
            <a:pPr>
              <a:buFont typeface="Wingdings" charset="2"/>
              <a:buChar char="Ø"/>
            </a:pPr>
            <a:r>
              <a:rPr lang="en-US" sz="3000" b="1" dirty="0">
                <a:effectLst/>
              </a:rPr>
              <a:t>l</a:t>
            </a:r>
            <a:r>
              <a:rPr lang="en-US" sz="3000" b="1" dirty="0" smtClean="0">
                <a:effectLst/>
              </a:rPr>
              <a:t>and </a:t>
            </a:r>
            <a:r>
              <a:rPr lang="en-US" sz="3000" b="1" dirty="0">
                <a:effectLst/>
              </a:rPr>
              <a:t>was considered </a:t>
            </a:r>
            <a:r>
              <a:rPr lang="en-US" sz="3000" b="1" i="1" dirty="0">
                <a:effectLst/>
              </a:rPr>
              <a:t>terra nullius </a:t>
            </a:r>
            <a:r>
              <a:rPr lang="en-US" sz="3000" b="1" dirty="0">
                <a:effectLst/>
              </a:rPr>
              <a:t>(vacant land) if it had not yet been occupied by </a:t>
            </a:r>
            <a:r>
              <a:rPr lang="en-US" sz="3000" b="1" dirty="0" smtClean="0">
                <a:effectLst/>
              </a:rPr>
              <a:t>Christians </a:t>
            </a:r>
          </a:p>
          <a:p>
            <a:pPr>
              <a:buFont typeface="Wingdings" charset="2"/>
              <a:buChar char="Ø"/>
            </a:pPr>
            <a:r>
              <a:rPr lang="en-US" sz="3000" b="1" dirty="0" smtClean="0">
                <a:effectLst/>
              </a:rPr>
              <a:t>invalidated </a:t>
            </a:r>
            <a:r>
              <a:rPr lang="en-US" sz="3000" b="1" dirty="0">
                <a:effectLst/>
              </a:rPr>
              <a:t>the sovereignty of Indigenous nations and gave Christians the right to subjugate and confiscate the lands of Indigenous </a:t>
            </a:r>
            <a:r>
              <a:rPr lang="en-US" sz="3000" b="1" dirty="0" smtClean="0">
                <a:effectLst/>
              </a:rPr>
              <a:t>Peoples</a:t>
            </a:r>
            <a:endParaRPr lang="en-CA" sz="3000" dirty="0">
              <a:effectLst/>
            </a:endParaRP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918311545"/>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772" y="89648"/>
            <a:ext cx="8707012" cy="1424020"/>
          </a:xfrm>
        </p:spPr>
        <p:txBody>
          <a:bodyPr/>
          <a:lstStyle/>
          <a:p>
            <a:r>
              <a:rPr lang="en-US" sz="4000" dirty="0" smtClean="0">
                <a:effectLst/>
              </a:rPr>
              <a:t/>
            </a:r>
            <a:br>
              <a:rPr lang="en-US" sz="4000" dirty="0" smtClean="0">
                <a:effectLst/>
              </a:rPr>
            </a:br>
            <a:r>
              <a:rPr lang="en-US" sz="4400" i="1" dirty="0" smtClean="0">
                <a:effectLst/>
              </a:rPr>
              <a:t>Peace </a:t>
            </a:r>
            <a:r>
              <a:rPr lang="en-US" sz="4400" i="1" dirty="0">
                <a:effectLst/>
              </a:rPr>
              <a:t>and Friendship Treaties </a:t>
            </a:r>
            <a:r>
              <a:rPr lang="en-US" sz="4400" i="1" dirty="0" smtClean="0">
                <a:effectLst/>
              </a:rPr>
              <a:t/>
            </a:r>
            <a:br>
              <a:rPr lang="en-US" sz="4400" i="1" dirty="0" smtClean="0">
                <a:effectLst/>
              </a:rPr>
            </a:br>
            <a:endParaRPr lang="en-US" sz="4400" dirty="0"/>
          </a:p>
        </p:txBody>
      </p:sp>
      <p:sp>
        <p:nvSpPr>
          <p:cNvPr id="3" name="Content Placeholder 2"/>
          <p:cNvSpPr>
            <a:spLocks noGrp="1"/>
          </p:cNvSpPr>
          <p:nvPr>
            <p:ph idx="1"/>
          </p:nvPr>
        </p:nvSpPr>
        <p:spPr>
          <a:xfrm>
            <a:off x="248772" y="1317625"/>
            <a:ext cx="8539218" cy="5314287"/>
          </a:xfrm>
        </p:spPr>
        <p:txBody>
          <a:bodyPr>
            <a:normAutofit/>
          </a:bodyPr>
          <a:lstStyle/>
          <a:p>
            <a:pPr>
              <a:buFont typeface="Arial"/>
              <a:buChar char="•"/>
            </a:pPr>
            <a:r>
              <a:rPr lang="en-CA" sz="4400" b="1" dirty="0" smtClean="0">
                <a:effectLst/>
              </a:rPr>
              <a:t>The </a:t>
            </a:r>
            <a:r>
              <a:rPr lang="en-CA" sz="4400" b="1" dirty="0">
                <a:effectLst/>
              </a:rPr>
              <a:t>1726 </a:t>
            </a:r>
            <a:r>
              <a:rPr lang="en-CA" sz="4400" b="1" dirty="0" smtClean="0">
                <a:effectLst/>
              </a:rPr>
              <a:t>Treaty (basis for later treaties)</a:t>
            </a:r>
            <a:endParaRPr lang="en-CA" sz="4400" dirty="0">
              <a:effectLst/>
            </a:endParaRPr>
          </a:p>
          <a:p>
            <a:pPr lvl="0">
              <a:buFont typeface="Arial"/>
              <a:buChar char="•"/>
            </a:pPr>
            <a:r>
              <a:rPr lang="en-CA" sz="4400" b="1" dirty="0">
                <a:effectLst/>
              </a:rPr>
              <a:t>The 1749, 1752 and 1760/61 </a:t>
            </a:r>
            <a:r>
              <a:rPr lang="en-CA" sz="4400" b="1" dirty="0" smtClean="0">
                <a:effectLst/>
              </a:rPr>
              <a:t>Treaties (British &amp; French wars)</a:t>
            </a:r>
            <a:endParaRPr lang="en-CA" sz="4400" dirty="0">
              <a:effectLst/>
            </a:endParaRPr>
          </a:p>
          <a:p>
            <a:pPr lvl="0">
              <a:buFont typeface="Arial"/>
              <a:buChar char="•"/>
            </a:pPr>
            <a:r>
              <a:rPr lang="en-CA" sz="4400" b="1" dirty="0">
                <a:effectLst/>
              </a:rPr>
              <a:t>The 1778 and 1779 Treaties </a:t>
            </a:r>
            <a:r>
              <a:rPr lang="en-CA" sz="4400" b="1" dirty="0" smtClean="0">
                <a:effectLst/>
              </a:rPr>
              <a:t>(American rebellions)</a:t>
            </a:r>
            <a:endParaRPr lang="en-CA" sz="4400" dirty="0">
              <a:effectLst/>
            </a:endParaRPr>
          </a:p>
        </p:txBody>
      </p:sp>
    </p:spTree>
    <p:extLst>
      <p:ext uri="{BB962C8B-B14F-4D97-AF65-F5344CB8AC3E}">
        <p14:creationId xmlns:p14="http://schemas.microsoft.com/office/powerpoint/2010/main" val="1983119172"/>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772" y="346347"/>
            <a:ext cx="8707012" cy="872283"/>
          </a:xfrm>
        </p:spPr>
        <p:txBody>
          <a:bodyPr/>
          <a:lstStyle/>
          <a:p>
            <a:r>
              <a:rPr lang="en-CA" sz="5400" i="1" dirty="0">
                <a:effectLst/>
              </a:rPr>
              <a:t>The 1726 </a:t>
            </a:r>
            <a:r>
              <a:rPr lang="en-CA" sz="5400" i="1" dirty="0" smtClean="0">
                <a:effectLst/>
              </a:rPr>
              <a:t>Treaty</a:t>
            </a:r>
            <a:endParaRPr lang="en-US" sz="5400" i="1" dirty="0"/>
          </a:p>
        </p:txBody>
      </p:sp>
      <p:sp>
        <p:nvSpPr>
          <p:cNvPr id="3" name="Content Placeholder 2"/>
          <p:cNvSpPr>
            <a:spLocks noGrp="1"/>
          </p:cNvSpPr>
          <p:nvPr>
            <p:ph idx="1"/>
          </p:nvPr>
        </p:nvSpPr>
        <p:spPr>
          <a:xfrm>
            <a:off x="346388" y="1541043"/>
            <a:ext cx="8492919" cy="5129352"/>
          </a:xfrm>
        </p:spPr>
        <p:txBody>
          <a:bodyPr>
            <a:normAutofit fontScale="92500" lnSpcReduction="20000"/>
          </a:bodyPr>
          <a:lstStyle/>
          <a:p>
            <a:pPr>
              <a:buFont typeface="Arial"/>
              <a:buChar char="•"/>
            </a:pPr>
            <a:r>
              <a:rPr lang="en-CA" sz="4200" b="1" dirty="0" smtClean="0">
                <a:effectLst/>
              </a:rPr>
              <a:t>the </a:t>
            </a:r>
            <a:r>
              <a:rPr lang="en-US" sz="4200" b="1" dirty="0">
                <a:effectLst/>
              </a:rPr>
              <a:t>Mi’kmaq, Maliseet and Passamaquoddy</a:t>
            </a:r>
            <a:r>
              <a:rPr lang="en-CA" sz="4200" b="1" dirty="0">
                <a:effectLst/>
              </a:rPr>
              <a:t> </a:t>
            </a:r>
            <a:r>
              <a:rPr lang="en-CA" sz="4200" b="1" dirty="0" smtClean="0">
                <a:effectLst/>
              </a:rPr>
              <a:t>would </a:t>
            </a:r>
            <a:r>
              <a:rPr lang="en-US" sz="4200" b="1" dirty="0" smtClean="0">
                <a:effectLst/>
              </a:rPr>
              <a:t>not </a:t>
            </a:r>
            <a:r>
              <a:rPr lang="en-US" sz="4200" b="1" dirty="0">
                <a:effectLst/>
              </a:rPr>
              <a:t>molest the British settlements.</a:t>
            </a:r>
            <a:r>
              <a:rPr lang="en-US" sz="4200" dirty="0">
                <a:effectLst/>
              </a:rPr>
              <a:t> </a:t>
            </a:r>
            <a:endParaRPr lang="en-US" sz="4200" dirty="0" smtClean="0">
              <a:effectLst/>
            </a:endParaRPr>
          </a:p>
          <a:p>
            <a:pPr>
              <a:buFont typeface="Arial"/>
              <a:buChar char="•"/>
            </a:pPr>
            <a:r>
              <a:rPr lang="en-US" sz="4200" b="1" dirty="0">
                <a:effectLst/>
              </a:rPr>
              <a:t>t</a:t>
            </a:r>
            <a:r>
              <a:rPr lang="en-US" sz="4200" b="1" dirty="0" smtClean="0">
                <a:effectLst/>
              </a:rPr>
              <a:t>he </a:t>
            </a:r>
            <a:r>
              <a:rPr lang="en-US" sz="4200" b="1" dirty="0">
                <a:effectLst/>
              </a:rPr>
              <a:t>B</a:t>
            </a:r>
            <a:r>
              <a:rPr lang="en-US" sz="4200" b="1" dirty="0" smtClean="0">
                <a:effectLst/>
              </a:rPr>
              <a:t>ritish would not molest </a:t>
            </a:r>
            <a:r>
              <a:rPr lang="en-US" sz="4200" b="1" dirty="0">
                <a:effectLst/>
              </a:rPr>
              <a:t>the </a:t>
            </a:r>
            <a:r>
              <a:rPr lang="en-US" sz="4200" b="1" dirty="0" smtClean="0">
                <a:effectLst/>
              </a:rPr>
              <a:t>First Nations' </a:t>
            </a:r>
            <a:r>
              <a:rPr lang="en-US" sz="4200" b="1" dirty="0">
                <a:effectLst/>
              </a:rPr>
              <a:t>fishing, hunting, planting and 'other lawful activities</a:t>
            </a:r>
            <a:r>
              <a:rPr lang="en-US" sz="4200" b="1" dirty="0" smtClean="0">
                <a:effectLst/>
              </a:rPr>
              <a:t>.’</a:t>
            </a:r>
          </a:p>
          <a:p>
            <a:pPr>
              <a:buFont typeface="Arial"/>
              <a:buChar char="•"/>
            </a:pPr>
            <a:r>
              <a:rPr lang="en-US" sz="4200" b="1" dirty="0">
                <a:effectLst/>
              </a:rPr>
              <a:t>b</a:t>
            </a:r>
            <a:r>
              <a:rPr lang="en-CA" sz="4200" b="1" dirty="0" err="1" smtClean="0">
                <a:effectLst/>
              </a:rPr>
              <a:t>ecame</a:t>
            </a:r>
            <a:r>
              <a:rPr lang="en-CA" sz="4200" b="1" dirty="0" smtClean="0">
                <a:effectLst/>
              </a:rPr>
              <a:t> the </a:t>
            </a:r>
            <a:r>
              <a:rPr lang="en-CA" sz="4200" b="1" dirty="0">
                <a:effectLst/>
              </a:rPr>
              <a:t>basis </a:t>
            </a:r>
            <a:r>
              <a:rPr lang="en-CA" sz="4200" b="1">
                <a:effectLst/>
              </a:rPr>
              <a:t>of </a:t>
            </a:r>
            <a:r>
              <a:rPr lang="en-CA" sz="4200" b="1" smtClean="0">
                <a:effectLst/>
              </a:rPr>
              <a:t>relationship </a:t>
            </a:r>
            <a:r>
              <a:rPr lang="en-CA" sz="4200" b="1" dirty="0" smtClean="0">
                <a:effectLst/>
              </a:rPr>
              <a:t>in later treaties</a:t>
            </a:r>
            <a:r>
              <a:rPr lang="en-US" sz="4200" dirty="0" smtClean="0">
                <a:effectLst/>
              </a:rPr>
              <a:t>  </a:t>
            </a:r>
            <a:endParaRPr lang="en-CA" sz="4200" dirty="0">
              <a:effectLst/>
            </a:endParaRPr>
          </a:p>
          <a:p>
            <a:pPr>
              <a:buFont typeface="Wingdings" charset="2"/>
              <a:buChar char="Ø"/>
            </a:pPr>
            <a:endParaRPr lang="en-US" sz="4000" dirty="0"/>
          </a:p>
        </p:txBody>
      </p:sp>
    </p:spTree>
    <p:extLst>
      <p:ext uri="{BB962C8B-B14F-4D97-AF65-F5344CB8AC3E}">
        <p14:creationId xmlns:p14="http://schemas.microsoft.com/office/powerpoint/2010/main" val="3629233546"/>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772" y="89647"/>
            <a:ext cx="8707012" cy="1128983"/>
          </a:xfrm>
        </p:spPr>
        <p:txBody>
          <a:bodyPr/>
          <a:lstStyle/>
          <a:p>
            <a:r>
              <a:rPr lang="en-US" sz="4400" i="1" dirty="0" smtClean="0"/>
              <a:t>Creation of Reserves</a:t>
            </a:r>
            <a:endParaRPr lang="en-US" sz="4400" i="1" dirty="0"/>
          </a:p>
        </p:txBody>
      </p:sp>
      <p:sp>
        <p:nvSpPr>
          <p:cNvPr id="3" name="Content Placeholder 2"/>
          <p:cNvSpPr>
            <a:spLocks noGrp="1"/>
          </p:cNvSpPr>
          <p:nvPr>
            <p:ph idx="1"/>
          </p:nvPr>
        </p:nvSpPr>
        <p:spPr>
          <a:xfrm>
            <a:off x="248772" y="1427249"/>
            <a:ext cx="8602266" cy="5230318"/>
          </a:xfrm>
        </p:spPr>
        <p:txBody>
          <a:bodyPr>
            <a:normAutofit/>
          </a:bodyPr>
          <a:lstStyle/>
          <a:p>
            <a:pPr>
              <a:buFont typeface="Arial"/>
              <a:buChar char="•"/>
            </a:pPr>
            <a:r>
              <a:rPr lang="en-CA" sz="3800" b="1" dirty="0">
                <a:effectLst/>
              </a:rPr>
              <a:t>e</a:t>
            </a:r>
            <a:r>
              <a:rPr lang="en-CA" sz="3800" b="1" dirty="0" smtClean="0">
                <a:effectLst/>
              </a:rPr>
              <a:t>stablished in </a:t>
            </a:r>
            <a:r>
              <a:rPr lang="en-CA" sz="3800" b="1" dirty="0">
                <a:effectLst/>
              </a:rPr>
              <a:t>the 19</a:t>
            </a:r>
            <a:r>
              <a:rPr lang="en-CA" sz="3800" b="1" baseline="30000" dirty="0">
                <a:effectLst/>
              </a:rPr>
              <a:t>th</a:t>
            </a:r>
            <a:r>
              <a:rPr lang="en-CA" sz="3800" b="1" dirty="0">
                <a:effectLst/>
              </a:rPr>
              <a:t> </a:t>
            </a:r>
            <a:r>
              <a:rPr lang="en-CA" sz="3800" b="1" dirty="0" smtClean="0">
                <a:effectLst/>
              </a:rPr>
              <a:t>century</a:t>
            </a:r>
          </a:p>
          <a:p>
            <a:pPr>
              <a:buFont typeface="Arial"/>
              <a:buChar char="•"/>
            </a:pPr>
            <a:r>
              <a:rPr lang="en-CA" sz="3800" b="1" dirty="0">
                <a:effectLst/>
              </a:rPr>
              <a:t>i</a:t>
            </a:r>
            <a:r>
              <a:rPr lang="en-CA" sz="3800" b="1" dirty="0" smtClean="0">
                <a:effectLst/>
              </a:rPr>
              <a:t>n areas </a:t>
            </a:r>
            <a:r>
              <a:rPr lang="en-CA" sz="3800" b="1" dirty="0">
                <a:effectLst/>
              </a:rPr>
              <a:t>used by the </a:t>
            </a:r>
            <a:r>
              <a:rPr lang="en-CA" sz="3800" b="1" dirty="0" smtClean="0">
                <a:effectLst/>
              </a:rPr>
              <a:t>Indigenous </a:t>
            </a:r>
            <a:r>
              <a:rPr lang="en-CA" sz="3800" b="1" dirty="0" smtClean="0">
                <a:effectLst/>
              </a:rPr>
              <a:t>community </a:t>
            </a:r>
            <a:r>
              <a:rPr lang="en-CA" sz="3800" b="1" dirty="0" smtClean="0">
                <a:effectLst/>
              </a:rPr>
              <a:t>but at times disputes </a:t>
            </a:r>
            <a:r>
              <a:rPr lang="en-CA" sz="3800" b="1" dirty="0" smtClean="0">
                <a:effectLst/>
              </a:rPr>
              <a:t>settled </a:t>
            </a:r>
            <a:r>
              <a:rPr lang="en-CA" sz="3800" b="1" dirty="0">
                <a:effectLst/>
              </a:rPr>
              <a:t>in favour of white </a:t>
            </a:r>
            <a:r>
              <a:rPr lang="en-CA" sz="3800" b="1" dirty="0" smtClean="0">
                <a:effectLst/>
              </a:rPr>
              <a:t>settlers </a:t>
            </a:r>
          </a:p>
          <a:p>
            <a:pPr>
              <a:buFont typeface="Arial"/>
              <a:buChar char="•"/>
            </a:pPr>
            <a:r>
              <a:rPr lang="en-CA" sz="3800" b="1" dirty="0" smtClean="0">
                <a:effectLst/>
              </a:rPr>
              <a:t>reserves </a:t>
            </a:r>
            <a:r>
              <a:rPr lang="en-CA" sz="3800" b="1" dirty="0">
                <a:effectLst/>
              </a:rPr>
              <a:t>were usually too small and the land too infertile to support a large </a:t>
            </a:r>
            <a:r>
              <a:rPr lang="en-CA" sz="3800" b="1" dirty="0" smtClean="0">
                <a:effectLst/>
              </a:rPr>
              <a:t>population</a:t>
            </a:r>
            <a:endParaRPr lang="en-CA" sz="3800" b="1" dirty="0">
              <a:effectLst/>
            </a:endParaRPr>
          </a:p>
          <a:p>
            <a:pPr marL="0" indent="0">
              <a:buNone/>
            </a:pPr>
            <a:endParaRPr lang="en-US" dirty="0"/>
          </a:p>
        </p:txBody>
      </p:sp>
    </p:spTree>
    <p:extLst>
      <p:ext uri="{BB962C8B-B14F-4D97-AF65-F5344CB8AC3E}">
        <p14:creationId xmlns:p14="http://schemas.microsoft.com/office/powerpoint/2010/main" val="685023125"/>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89646"/>
            <a:ext cx="7583488" cy="1164479"/>
          </a:xfrm>
        </p:spPr>
        <p:txBody>
          <a:bodyPr/>
          <a:lstStyle/>
          <a:p>
            <a:r>
              <a:rPr lang="en-US" dirty="0" smtClean="0">
                <a:effectLst/>
              </a:rPr>
              <a:t/>
            </a:r>
            <a:br>
              <a:rPr lang="en-US" dirty="0" smtClean="0">
                <a:effectLst/>
              </a:rPr>
            </a:br>
            <a:r>
              <a:rPr lang="en-US" dirty="0" smtClean="0">
                <a:effectLst/>
              </a:rPr>
              <a:t>Discussion </a:t>
            </a:r>
            <a:r>
              <a:rPr lang="en-CA" dirty="0">
                <a:effectLst/>
              </a:rPr>
              <a:t/>
            </a:r>
            <a:br>
              <a:rPr lang="en-CA" dirty="0">
                <a:effectLst/>
              </a:rPr>
            </a:br>
            <a:endParaRPr lang="en-US" dirty="0"/>
          </a:p>
        </p:txBody>
      </p:sp>
      <p:sp>
        <p:nvSpPr>
          <p:cNvPr id="3" name="Content Placeholder 2"/>
          <p:cNvSpPr>
            <a:spLocks noGrp="1"/>
          </p:cNvSpPr>
          <p:nvPr>
            <p:ph idx="1"/>
          </p:nvPr>
        </p:nvSpPr>
        <p:spPr>
          <a:xfrm>
            <a:off x="285750" y="1127126"/>
            <a:ext cx="8508999" cy="5603874"/>
          </a:xfrm>
        </p:spPr>
        <p:txBody>
          <a:bodyPr>
            <a:normAutofit fontScale="92500" lnSpcReduction="10000"/>
          </a:bodyPr>
          <a:lstStyle/>
          <a:p>
            <a:pPr lvl="0">
              <a:buFont typeface="Wingdings" charset="2"/>
              <a:buChar char="Ø"/>
            </a:pPr>
            <a:r>
              <a:rPr lang="en-US" sz="3600" b="1" dirty="0" smtClean="0">
                <a:effectLst/>
              </a:rPr>
              <a:t>What </a:t>
            </a:r>
            <a:r>
              <a:rPr lang="en-US" sz="3600" b="1" dirty="0">
                <a:effectLst/>
              </a:rPr>
              <a:t>was life like before the arrival of Europeans?</a:t>
            </a:r>
            <a:endParaRPr lang="en-CA" sz="3600" b="1" dirty="0">
              <a:effectLst/>
            </a:endParaRPr>
          </a:p>
          <a:p>
            <a:pPr lvl="0">
              <a:buFont typeface="Wingdings" charset="2"/>
              <a:buChar char="Ø"/>
            </a:pPr>
            <a:r>
              <a:rPr lang="en-US" sz="3600" b="1" dirty="0">
                <a:effectLst/>
              </a:rPr>
              <a:t>Why did the Europeans feel they could exploit the First Nations </a:t>
            </a:r>
            <a:r>
              <a:rPr lang="en-US" sz="3600" b="1" dirty="0" smtClean="0">
                <a:effectLst/>
              </a:rPr>
              <a:t>people?</a:t>
            </a:r>
            <a:endParaRPr lang="en-CA" sz="3600" b="1" dirty="0">
              <a:effectLst/>
            </a:endParaRPr>
          </a:p>
          <a:p>
            <a:pPr>
              <a:buFont typeface="Wingdings" charset="2"/>
              <a:buChar char="Ø"/>
            </a:pPr>
            <a:r>
              <a:rPr lang="en-US" sz="3600" b="1" dirty="0">
                <a:effectLst/>
              </a:rPr>
              <a:t>What was the result of European settlement on the First Nations</a:t>
            </a:r>
            <a:r>
              <a:rPr lang="en-US" sz="3600" b="1" dirty="0" smtClean="0">
                <a:effectLst/>
              </a:rPr>
              <a:t>?</a:t>
            </a:r>
            <a:r>
              <a:rPr lang="en-US" sz="3600" dirty="0">
                <a:effectLst/>
              </a:rPr>
              <a:t> </a:t>
            </a:r>
            <a:endParaRPr lang="en-US" sz="3600" dirty="0" smtClean="0">
              <a:effectLst/>
            </a:endParaRPr>
          </a:p>
          <a:p>
            <a:pPr>
              <a:buFont typeface="Wingdings" charset="2"/>
              <a:buChar char="Ø"/>
            </a:pPr>
            <a:r>
              <a:rPr lang="en-US" sz="3600" b="1" dirty="0" smtClean="0">
                <a:effectLst/>
              </a:rPr>
              <a:t>How </a:t>
            </a:r>
            <a:r>
              <a:rPr lang="en-US" sz="3600" b="1" dirty="0">
                <a:effectLst/>
              </a:rPr>
              <a:t>might things have been different if the colonial governments had continued to honour the </a:t>
            </a:r>
            <a:r>
              <a:rPr lang="en-US" sz="3600" b="1" i="1" dirty="0">
                <a:effectLst/>
              </a:rPr>
              <a:t>Peace and </a:t>
            </a:r>
            <a:r>
              <a:rPr lang="en-US" sz="3600" b="1" i="1">
                <a:effectLst/>
              </a:rPr>
              <a:t>Friendship </a:t>
            </a:r>
            <a:r>
              <a:rPr lang="en-US" sz="3600" b="1" i="1" smtClean="0">
                <a:effectLst/>
              </a:rPr>
              <a:t>Treaties</a:t>
            </a:r>
            <a:r>
              <a:rPr lang="en-US" sz="3600" b="1" dirty="0">
                <a:effectLst/>
              </a:rPr>
              <a:t>?</a:t>
            </a:r>
            <a:endParaRPr lang="en-CA" sz="3600" b="1" dirty="0">
              <a:effectLst/>
            </a:endParaRPr>
          </a:p>
          <a:p>
            <a:pPr lvl="0">
              <a:buFont typeface="Wingdings" charset="2"/>
              <a:buChar char="Ø"/>
            </a:pPr>
            <a:endParaRPr lang="en-CA" sz="3600" b="1" dirty="0">
              <a:effectLst/>
            </a:endParaRPr>
          </a:p>
          <a:p>
            <a:endParaRPr lang="en-US" dirty="0"/>
          </a:p>
        </p:txBody>
      </p:sp>
    </p:spTree>
    <p:extLst>
      <p:ext uri="{BB962C8B-B14F-4D97-AF65-F5344CB8AC3E}">
        <p14:creationId xmlns:p14="http://schemas.microsoft.com/office/powerpoint/2010/main" val="2316165628"/>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812" y="3254188"/>
            <a:ext cx="7580376" cy="603437"/>
          </a:xfrm>
        </p:spPr>
        <p:txBody>
          <a:bodyPr/>
          <a:lstStyle/>
          <a:p>
            <a:endParaRPr lang="en-US" dirty="0"/>
          </a:p>
        </p:txBody>
      </p:sp>
      <p:sp>
        <p:nvSpPr>
          <p:cNvPr id="4" name="Text Placeholder 3"/>
          <p:cNvSpPr>
            <a:spLocks noGrp="1"/>
          </p:cNvSpPr>
          <p:nvPr>
            <p:ph type="body" sz="half" idx="2"/>
          </p:nvPr>
        </p:nvSpPr>
        <p:spPr>
          <a:xfrm>
            <a:off x="238125" y="4048125"/>
            <a:ext cx="8699500" cy="2619375"/>
          </a:xfrm>
        </p:spPr>
        <p:txBody>
          <a:bodyPr>
            <a:normAutofit fontScale="92500" lnSpcReduction="20000"/>
          </a:bodyPr>
          <a:lstStyle/>
          <a:p>
            <a:pPr algn="l"/>
            <a:r>
              <a:rPr lang="en-US" sz="5200" b="1" dirty="0">
                <a:solidFill>
                  <a:srgbClr val="FFFFFF"/>
                </a:solidFill>
              </a:rPr>
              <a:t>Part </a:t>
            </a:r>
            <a:r>
              <a:rPr lang="en-US" sz="5200" b="1" dirty="0" smtClean="0">
                <a:solidFill>
                  <a:srgbClr val="FFFFFF"/>
                </a:solidFill>
              </a:rPr>
              <a:t>2</a:t>
            </a:r>
          </a:p>
          <a:p>
            <a:pPr algn="l"/>
            <a:r>
              <a:rPr lang="en-US" sz="5200" b="1" dirty="0" smtClean="0">
                <a:solidFill>
                  <a:srgbClr val="FFFFFF"/>
                </a:solidFill>
              </a:rPr>
              <a:t>The Need </a:t>
            </a:r>
          </a:p>
          <a:p>
            <a:pPr algn="l"/>
            <a:r>
              <a:rPr lang="en-US" sz="5200" b="1" dirty="0" smtClean="0">
                <a:solidFill>
                  <a:srgbClr val="FFFFFF"/>
                </a:solidFill>
              </a:rPr>
              <a:t>for Truth and</a:t>
            </a:r>
          </a:p>
          <a:p>
            <a:pPr algn="l"/>
            <a:r>
              <a:rPr lang="en-US" sz="5200" b="1" dirty="0" smtClean="0">
                <a:solidFill>
                  <a:srgbClr val="FFFFFF"/>
                </a:solidFill>
              </a:rPr>
              <a:t>Reconciliation</a:t>
            </a:r>
            <a:endParaRPr lang="en-US" sz="5200" b="1" dirty="0">
              <a:solidFill>
                <a:srgbClr val="FFFFFF"/>
              </a:solidFill>
            </a:endParaRPr>
          </a:p>
          <a:p>
            <a:endParaRPr lang="en-US" dirty="0"/>
          </a:p>
        </p:txBody>
      </p:sp>
      <p:pic>
        <p:nvPicPr>
          <p:cNvPr id="5" name="Content Placeholder 5" descr="ndtr_visuals_1631541950984_eng.jpg"/>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539" r="321"/>
          <a:stretch/>
        </p:blipFill>
        <p:spPr>
          <a:xfrm>
            <a:off x="3382465" y="250825"/>
            <a:ext cx="5555160" cy="4845050"/>
          </a:xfrm>
        </p:spPr>
      </p:pic>
    </p:spTree>
    <p:extLst>
      <p:ext uri="{BB962C8B-B14F-4D97-AF65-F5344CB8AC3E}">
        <p14:creationId xmlns:p14="http://schemas.microsoft.com/office/powerpoint/2010/main" val="595252970"/>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Summer">
  <a:themeElements>
    <a:clrScheme name="Summer">
      <a:dk1>
        <a:sysClr val="windowText" lastClr="000000"/>
      </a:dk1>
      <a:lt1>
        <a:sysClr val="window" lastClr="FFFFFF"/>
      </a:lt1>
      <a:dk2>
        <a:srgbClr val="D16207"/>
      </a:dk2>
      <a:lt2>
        <a:srgbClr val="F0B31E"/>
      </a:lt2>
      <a:accent1>
        <a:srgbClr val="51A6C2"/>
      </a:accent1>
      <a:accent2>
        <a:srgbClr val="51C2A9"/>
      </a:accent2>
      <a:accent3>
        <a:srgbClr val="7EC251"/>
      </a:accent3>
      <a:accent4>
        <a:srgbClr val="E1DC53"/>
      </a:accent4>
      <a:accent5>
        <a:srgbClr val="B54721"/>
      </a:accent5>
      <a:accent6>
        <a:srgbClr val="A16BB1"/>
      </a:accent6>
      <a:hlink>
        <a:srgbClr val="A40A06"/>
      </a:hlink>
      <a:folHlink>
        <a:srgbClr val="837F16"/>
      </a:folHlink>
    </a:clrScheme>
    <a:fontScheme name="Summer">
      <a:majorFont>
        <a:latin typeface="Century Gothic"/>
        <a:ea typeface=""/>
        <a:cs typeface=""/>
        <a:font script="Jpan" typeface="ヒラギノ丸ゴ Pro W4"/>
        <a:font script="Hans" typeface="宋体"/>
        <a:font script="Hant" typeface="新細明體"/>
      </a:majorFont>
      <a:minorFont>
        <a:latin typeface="Century Gothic"/>
        <a:ea typeface=""/>
        <a:cs typeface=""/>
        <a:font script="Jpan" typeface="ヒラギノ丸ゴ Pro W4"/>
        <a:font script="Hans" typeface="宋体"/>
        <a:font script="Hant" typeface="新細明體"/>
      </a:minorFont>
    </a:fontScheme>
    <a:fmtScheme name="Summer">
      <a:fillStyleLst>
        <a:solidFill>
          <a:schemeClr val="phClr"/>
        </a:solidFill>
        <a:solidFill>
          <a:schemeClr val="phClr">
            <a:tint val="90000"/>
            <a:satMod val="135000"/>
          </a:schemeClr>
        </a:solidFill>
        <a:solidFill>
          <a:schemeClr val="phClr">
            <a:shade val="80000"/>
            <a:satMod val="110000"/>
          </a:schemeClr>
        </a:solidFill>
      </a:fillStyleLst>
      <a:lnStyleLst>
        <a:ln w="9525" cap="flat" cmpd="sng" algn="ctr">
          <a:solidFill>
            <a:schemeClr val="phClr">
              <a:satMod val="135000"/>
            </a:schemeClr>
          </a:solidFill>
          <a:prstDash val="solid"/>
        </a:ln>
        <a:ln w="25400" cap="flat" cmpd="sng" algn="ctr">
          <a:solidFill>
            <a:schemeClr val="phClr">
              <a:satMod val="150000"/>
            </a:schemeClr>
          </a:solidFill>
          <a:prstDash val="solid"/>
        </a:ln>
        <a:ln w="38100" cap="flat" cmpd="sng" algn="ctr">
          <a:solidFill>
            <a:schemeClr val="phClr">
              <a:satMod val="150000"/>
            </a:schemeClr>
          </a:solidFill>
          <a:prstDash val="solid"/>
        </a:ln>
      </a:lnStyleLst>
      <a:effectStyleLst>
        <a:effectStyle>
          <a:effectLst/>
        </a:effectStyle>
        <a:effectStyle>
          <a:effectLst>
            <a:outerShdw blurRad="76200" sx="101000" sy="101000" algn="ctr" rotWithShape="0">
              <a:srgbClr val="000000">
                <a:alpha val="50000"/>
              </a:srgbClr>
            </a:outerShdw>
            <a:reflection blurRad="12700" stA="20000" endPos="35000" dist="63500" dir="5400000" sy="-100000" rotWithShape="0"/>
          </a:effectLst>
        </a:effectStyle>
        <a:effectStyle>
          <a:effectLst>
            <a:outerShdw blurRad="127000" sx="103000" sy="103000" algn="ctr" rotWithShape="0">
              <a:srgbClr val="FFFFFF">
                <a:alpha val="65000"/>
              </a:srgbClr>
            </a:outerShdw>
          </a:effectLst>
          <a:scene3d>
            <a:camera prst="orthographicFront">
              <a:rot lat="0" lon="0" rev="0"/>
            </a:camera>
            <a:lightRig rig="morning" dir="t">
              <a:rot lat="0" lon="0" rev="1200000"/>
            </a:lightRig>
          </a:scene3d>
          <a:sp3d>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gs>
            <a:gs pos="100000">
              <a:schemeClr val="tx2"/>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Summer.thmx</Template>
  <TotalTime>959</TotalTime>
  <Words>614</Words>
  <Application>Microsoft Macintosh PowerPoint</Application>
  <PresentationFormat>On-screen Show (4:3)</PresentationFormat>
  <Paragraphs>56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Summer</vt:lpstr>
      <vt:lpstr>  Truth and Reconciliation</vt:lpstr>
      <vt:lpstr>Noel Thomas Gennish, Mi'kmaq of Burnt Church, New Brunswick, Petition to King George, March 10, 1862</vt:lpstr>
      <vt:lpstr>Louis-Benjamin Paul in a letter to Queen Victoria, 1841</vt:lpstr>
      <vt:lpstr>The Doctrine of Discovery and “terra nullius”  </vt:lpstr>
      <vt:lpstr> Peace and Friendship Treaties  </vt:lpstr>
      <vt:lpstr>The 1726 Treaty</vt:lpstr>
      <vt:lpstr>Creation of Reserves</vt:lpstr>
      <vt:lpstr> Discussion  </vt:lpstr>
      <vt:lpstr>PowerPoint Presentation</vt:lpstr>
      <vt:lpstr>John A. MacDonald, 1887</vt:lpstr>
      <vt:lpstr>The Indian Act (1876) </vt:lpstr>
      <vt:lpstr>Indian Residential Schools</vt:lpstr>
      <vt:lpstr>Wallace Labillois,               Mi'kmaq Elder, New Brunswick</vt:lpstr>
      <vt:lpstr>  Righting a Wrong</vt:lpstr>
      <vt:lpstr>PowerPoint Presentation</vt:lpstr>
      <vt:lpstr>A Formal Apology   on Behalf of  Canadian Baptist Ministries</vt:lpstr>
      <vt:lpstr>Undoing the Damage</vt:lpstr>
      <vt:lpstr>Reconciliation is not a destination. It’s a journey that will last our lifetime and generations to follow. </vt:lpstr>
      <vt:lpstr>Peter replied, “I see very clearly that God shows no favouritism. In every nation he accepts those who fear him and do what is right.”                    Acts 10:34-35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Jeanette Denton</dc:creator>
  <cp:lastModifiedBy>Jeanette Denton</cp:lastModifiedBy>
  <cp:revision>86</cp:revision>
  <dcterms:created xsi:type="dcterms:W3CDTF">2022-09-11T21:31:41Z</dcterms:created>
  <dcterms:modified xsi:type="dcterms:W3CDTF">2022-10-31T16:10:42Z</dcterms:modified>
</cp:coreProperties>
</file>